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embeddings/oleObject1.bin" ContentType="application/vnd.openxmlformats-officedocument.oleObject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media/image3.png" ContentType="image/png"/>
  <Override PartName="/ppt/media/image1.jpeg" ContentType="image/jpeg"/>
  <Override PartName="/ppt/media/image2.jpeg" ContentType="image/jpeg"/>
  <Override PartName="/ppt/media/image9.wmf" ContentType="image/x-wmf"/>
  <Override PartName="/ppt/media/image4.jpeg" ContentType="image/jpeg"/>
  <Override PartName="/ppt/media/image5.png" ContentType="image/png"/>
  <Override PartName="/ppt/media/image6.jpeg" ContentType="image/jpeg"/>
  <Override PartName="/ppt/media/image7.jpeg" ContentType="image/jpeg"/>
  <Override PartName="/ppt/media/image8.jpeg" ContentType="image/jpeg"/>
  <Override PartName="/ppt/media/image10.png" ContentType="image/png"/>
  <Override PartName="/ppt/media/image11.png" ContentType="image/png"/>
  <Override PartName="/ppt/media/image12.jpeg" ContentType="image/jpeg"/>
  <Override PartName="/ppt/media/image19.png" ContentType="image/png"/>
  <Override PartName="/ppt/media/image13.jpeg" ContentType="image/jpeg"/>
  <Override PartName="/ppt/media/image14.jpeg" ContentType="image/jpeg"/>
  <Override PartName="/ppt/media/image15.png" ContentType="image/png"/>
  <Override PartName="/ppt/media/image16.jpeg" ContentType="image/jpeg"/>
  <Override PartName="/ppt/media/image17.png" ContentType="image/png"/>
  <Override PartName="/ppt/media/image18.png" ContentType="image/png"/>
  <Override PartName="/ppt/media/image20.png" ContentType="image/png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</p:sldIdLst>
  <p:sldSz cx="12188825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3838"/>
            </a:solidFill>
            <a:ln>
              <a:noFill/>
            </a:ln>
          </c:spPr>
          <c:invertIfNegative val="0"/>
          <c:dLbls>
            <c:numFmt formatCode="General" sourceLinked="1"/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90.07</c:v>
                </c:pt>
                <c:pt idx="1">
                  <c:v>97.49</c:v>
                </c:pt>
                <c:pt idx="2">
                  <c:v>99.69</c:v>
                </c:pt>
              </c:numCache>
            </c:numRef>
          </c:val>
        </c:ser>
        <c:gapWidth val="150"/>
        <c:overlap val="100"/>
        <c:axId val="34661783"/>
        <c:axId val="75056234"/>
      </c:barChart>
      <c:catAx>
        <c:axId val="34661783"/>
        <c:scaling>
          <c:orientation val="minMax"/>
        </c:scaling>
        <c:delete val="0"/>
        <c:axPos val="b"/>
        <c:numFmt formatCode="MM/DD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75056234"/>
        <c:crosses val="autoZero"/>
        <c:auto val="1"/>
        <c:lblAlgn val="ctr"/>
        <c:lblOffset val="100"/>
      </c:catAx>
      <c:valAx>
        <c:axId val="75056234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09800">
            <a:solidFill>
              <a:srgbClr val="1c1c1c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34661783"/>
        <c:crossesAt val="1"/>
      </c:valAx>
      <c:spPr>
        <a:solidFill>
          <a:srgbClr val="ffffff"/>
        </a:solidFill>
        <a:ln>
          <a:noFill/>
        </a:ln>
      </c:spPr>
    </c:plotArea>
    <c:legend>
      <c:legendPos val="r"/>
      <c:overlay val="0"/>
      <c:spPr>
        <a:noFill/>
        <a:ln>
          <a:noFill/>
        </a:ln>
      </c:spPr>
      <c:txPr>
        <a:bodyPr/>
        <a:lstStyle/>
        <a:p>
          <a:pPr>
            <a:defRPr b="0" sz="1000" spc="-1" strike="noStrike">
              <a:solidFill>
                <a:srgbClr val="000000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ID" sz="4400" spc="-1" strike="noStrike">
                <a:latin typeface="Arial"/>
              </a:rPr>
              <a:t>Click to move the slide</a:t>
            </a:r>
            <a:endParaRPr b="0" lang="en-ID" sz="4400" spc="-1" strike="noStrike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ID" sz="2000" spc="-1" strike="noStrike">
                <a:latin typeface="Arial"/>
              </a:rPr>
              <a:t>Click to edit the notes format</a:t>
            </a:r>
            <a:endParaRPr b="0" lang="en-ID" sz="2000" spc="-1" strike="noStrike"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ID" sz="1400" spc="-1" strike="noStrike">
                <a:latin typeface="Times New Roman"/>
              </a:rPr>
              <a:t>&lt;header&gt;</a:t>
            </a:r>
            <a:endParaRPr b="0" lang="en-ID" sz="1400" spc="-1" strike="noStrike">
              <a:latin typeface="Times New Roman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ID" sz="1400" spc="-1" strike="noStrike">
                <a:latin typeface="Times New Roman"/>
              </a:rPr>
              <a:t>&lt;date/time&gt;</a:t>
            </a:r>
            <a:endParaRPr b="0" lang="en-ID" sz="1400" spc="-1" strike="noStrike">
              <a:latin typeface="Times New Roman"/>
            </a:endParaRPr>
          </a:p>
        </p:txBody>
      </p:sp>
      <p:sp>
        <p:nvSpPr>
          <p:cNvPr id="29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ID" sz="1400" spc="-1" strike="noStrike">
                <a:latin typeface="Times New Roman"/>
              </a:rPr>
              <a:t>&lt;footer&gt;</a:t>
            </a:r>
            <a:endParaRPr b="0" lang="en-ID" sz="1400" spc="-1" strike="noStrike">
              <a:latin typeface="Times New Roman"/>
            </a:endParaRPr>
          </a:p>
        </p:txBody>
      </p:sp>
      <p:sp>
        <p:nvSpPr>
          <p:cNvPr id="29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2503C3BD-4044-4A6C-9393-EE6AC9361820}" type="slidenum">
              <a:rPr b="0" lang="en-ID" sz="1400" spc="-1" strike="noStrike">
                <a:latin typeface="Times New Roman"/>
              </a:rPr>
              <a:t>&lt;number&gt;</a:t>
            </a:fld>
            <a:endParaRPr b="0" lang="en-ID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6920" cy="4008600"/>
          </a:xfrm>
          <a:prstGeom prst="rect">
            <a:avLst/>
          </a:prstGeom>
        </p:spPr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822960" y="6297840"/>
            <a:ext cx="6581880" cy="5964840"/>
          </a:xfrm>
          <a:prstGeom prst="rect">
            <a:avLst/>
          </a:prstGeom>
        </p:spPr>
        <p:txBody>
          <a:bodyPr lIns="117720" rIns="117720" tIns="58680" bIns="58680"/>
          <a:p>
            <a:endParaRPr b="0" lang="en-ID" sz="2000" spc="-1" strike="noStrike">
              <a:latin typeface="Arial"/>
            </a:endParaRPr>
          </a:p>
        </p:txBody>
      </p:sp>
      <p:sp>
        <p:nvSpPr>
          <p:cNvPr id="438" name="CustomShape 3"/>
          <p:cNvSpPr/>
          <p:nvPr/>
        </p:nvSpPr>
        <p:spPr>
          <a:xfrm>
            <a:off x="4661640" y="12593520"/>
            <a:ext cx="3564360" cy="66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17720" rIns="117720" tIns="58680" bIns="58680" anchor="b"/>
          <a:p>
            <a:pPr algn="r">
              <a:lnSpc>
                <a:spcPct val="100000"/>
              </a:lnSpc>
            </a:pPr>
            <a:fld id="{17DF76DD-F1F5-4348-8C08-EC819F77CAAA}" type="slidenum">
              <a:rPr b="0" lang="en-ID" sz="16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ID" sz="1600" spc="-1" strike="noStrike">
              <a:latin typeface="Arial"/>
            </a:endParaRPr>
          </a:p>
        </p:txBody>
      </p:sp>
      <p:sp>
        <p:nvSpPr>
          <p:cNvPr id="439" name="CustomShape 4"/>
          <p:cNvSpPr/>
          <p:nvPr/>
        </p:nvSpPr>
        <p:spPr>
          <a:xfrm>
            <a:off x="4661640" y="0"/>
            <a:ext cx="3564360" cy="66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16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17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48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53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54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55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86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91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92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93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D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ID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920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ID" sz="4400" spc="-1" strike="noStrike">
                <a:latin typeface="Arial"/>
              </a:rPr>
              <a:t>Click to edit the title text format</a:t>
            </a:r>
            <a:endParaRPr b="0" lang="en-ID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3200" spc="-1" strike="noStrike">
                <a:latin typeface="Arial"/>
              </a:rPr>
              <a:t>Click to edit the outline text format</a:t>
            </a:r>
            <a:endParaRPr b="0" lang="en-ID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D" sz="2800" spc="-1" strike="noStrike">
                <a:latin typeface="Arial"/>
              </a:rPr>
              <a:t>Second Outline Level</a:t>
            </a:r>
            <a:endParaRPr b="0" lang="en-ID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2400" spc="-1" strike="noStrike">
                <a:latin typeface="Arial"/>
              </a:rPr>
              <a:t>Third Outline Level</a:t>
            </a:r>
            <a:endParaRPr b="0" lang="en-ID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D" sz="2000" spc="-1" strike="noStrike">
                <a:latin typeface="Arial"/>
              </a:rPr>
              <a:t>Fourth Outline Level</a:t>
            </a:r>
            <a:endParaRPr b="0" lang="en-ID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2000" spc="-1" strike="noStrike">
                <a:latin typeface="Arial"/>
              </a:rPr>
              <a:t>Fifth Outline Level</a:t>
            </a:r>
            <a:endParaRPr b="0" lang="en-ID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2000" spc="-1" strike="noStrike">
                <a:latin typeface="Arial"/>
              </a:rPr>
              <a:t>Sixth Outline Level</a:t>
            </a:r>
            <a:endParaRPr b="0" lang="en-ID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2000" spc="-1" strike="noStrike">
                <a:latin typeface="Arial"/>
              </a:rPr>
              <a:t>Seventh Outline Level</a:t>
            </a:r>
            <a:endParaRPr b="0" lang="en-ID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120" y="274680"/>
            <a:ext cx="1096920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ID" sz="4400" spc="-1" strike="noStrike">
                <a:latin typeface="Arial"/>
              </a:rPr>
              <a:t>Click to edit the title text format</a:t>
            </a:r>
            <a:endParaRPr b="0" lang="en-ID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3200" spc="-1" strike="noStrike">
                <a:latin typeface="Arial"/>
              </a:rPr>
              <a:t>Click to edit the outline text format</a:t>
            </a:r>
            <a:endParaRPr b="0" lang="en-ID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D" sz="2800" spc="-1" strike="noStrike">
                <a:latin typeface="Arial"/>
              </a:rPr>
              <a:t>Second Outline Level</a:t>
            </a:r>
            <a:endParaRPr b="0" lang="en-ID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2400" spc="-1" strike="noStrike">
                <a:latin typeface="Arial"/>
              </a:rPr>
              <a:t>Third Outline Level</a:t>
            </a:r>
            <a:endParaRPr b="0" lang="en-ID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D" sz="2000" spc="-1" strike="noStrike">
                <a:latin typeface="Arial"/>
              </a:rPr>
              <a:t>Fourth Outline Level</a:t>
            </a:r>
            <a:endParaRPr b="0" lang="en-ID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2000" spc="-1" strike="noStrike">
                <a:latin typeface="Arial"/>
              </a:rPr>
              <a:t>Fifth Outline Level</a:t>
            </a:r>
            <a:endParaRPr b="0" lang="en-ID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2000" spc="-1" strike="noStrike">
                <a:latin typeface="Arial"/>
              </a:rPr>
              <a:t>Sixth Outline Level</a:t>
            </a:r>
            <a:endParaRPr b="0" lang="en-ID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2000" spc="-1" strike="noStrike">
                <a:latin typeface="Arial"/>
              </a:rPr>
              <a:t>Seventh Outline Level</a:t>
            </a:r>
            <a:endParaRPr b="0" lang="en-ID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ID" sz="4400" spc="-1" strike="noStrike">
                <a:latin typeface="Arial"/>
              </a:rPr>
              <a:t>Click to edit the title text format</a:t>
            </a:r>
            <a:endParaRPr b="0" lang="en-ID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3200" spc="-1" strike="noStrike">
                <a:latin typeface="Arial"/>
              </a:rPr>
              <a:t>Click to edit the outline text format</a:t>
            </a:r>
            <a:endParaRPr b="0" lang="en-ID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D" sz="2800" spc="-1" strike="noStrike">
                <a:latin typeface="Arial"/>
              </a:rPr>
              <a:t>Second Outline Level</a:t>
            </a:r>
            <a:endParaRPr b="0" lang="en-ID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2400" spc="-1" strike="noStrike">
                <a:latin typeface="Arial"/>
              </a:rPr>
              <a:t>Third Outline Level</a:t>
            </a:r>
            <a:endParaRPr b="0" lang="en-ID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D" sz="2000" spc="-1" strike="noStrike">
                <a:latin typeface="Arial"/>
              </a:rPr>
              <a:t>Fourth Outline Level</a:t>
            </a:r>
            <a:endParaRPr b="0" lang="en-ID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2000" spc="-1" strike="noStrike">
                <a:latin typeface="Arial"/>
              </a:rPr>
              <a:t>Fifth Outline Level</a:t>
            </a:r>
            <a:endParaRPr b="0" lang="en-ID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2000" spc="-1" strike="noStrike">
                <a:latin typeface="Arial"/>
              </a:rPr>
              <a:t>Sixth Outline Level</a:t>
            </a:r>
            <a:endParaRPr b="0" lang="en-ID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2000" spc="-1" strike="noStrike">
                <a:latin typeface="Arial"/>
              </a:rPr>
              <a:t>Seventh Outline Level</a:t>
            </a:r>
            <a:endParaRPr b="0" lang="en-ID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"/>
          <p:cNvGrpSpPr/>
          <p:nvPr/>
        </p:nvGrpSpPr>
        <p:grpSpPr>
          <a:xfrm>
            <a:off x="0" y="0"/>
            <a:ext cx="12187440" cy="6856560"/>
            <a:chOff x="0" y="0"/>
            <a:chExt cx="12187440" cy="6856560"/>
          </a:xfrm>
        </p:grpSpPr>
        <p:sp>
          <p:nvSpPr>
            <p:cNvPr id="115" name="CustomShape 2"/>
            <p:cNvSpPr/>
            <p:nvPr/>
          </p:nvSpPr>
          <p:spPr>
            <a:xfrm>
              <a:off x="0" y="4876920"/>
              <a:ext cx="12187440" cy="1979640"/>
            </a:xfrm>
            <a:custGeom>
              <a:avLst/>
              <a:gdLst/>
              <a:ahLst/>
              <a:rect l="l" t="t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33cccc"/>
                </a:gs>
              </a:gsLst>
              <a:lin ang="54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" name="CustomShape 3"/>
            <p:cNvSpPr/>
            <p:nvPr/>
          </p:nvSpPr>
          <p:spPr>
            <a:xfrm>
              <a:off x="0" y="0"/>
              <a:ext cx="12187440" cy="4875480"/>
            </a:xfrm>
            <a:custGeom>
              <a:avLst/>
              <a:gdLst/>
              <a:ahLst/>
              <a:rect l="l" t="t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/>
            </a:gra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7" name="CustomShape 4"/>
          <p:cNvSpPr/>
          <p:nvPr/>
        </p:nvSpPr>
        <p:spPr>
          <a:xfrm>
            <a:off x="8328600" y="6262560"/>
            <a:ext cx="3858120" cy="608040"/>
          </a:xfrm>
          <a:custGeom>
            <a:avLst/>
            <a:gdLst/>
            <a:ahLst/>
            <a:rect l="l" t="t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ffcc"/>
              </a:gs>
            </a:gsLst>
            <a:lin ang="189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8" name="Group 5"/>
          <p:cNvGrpSpPr/>
          <p:nvPr/>
        </p:nvGrpSpPr>
        <p:grpSpPr>
          <a:xfrm>
            <a:off x="0" y="6019920"/>
            <a:ext cx="10460520" cy="855720"/>
            <a:chOff x="0" y="6019920"/>
            <a:chExt cx="10460520" cy="855720"/>
          </a:xfrm>
        </p:grpSpPr>
        <p:sp>
          <p:nvSpPr>
            <p:cNvPr id="119" name="CustomShape 6"/>
            <p:cNvSpPr/>
            <p:nvPr/>
          </p:nvSpPr>
          <p:spPr>
            <a:xfrm>
              <a:off x="3148920" y="6019920"/>
              <a:ext cx="6854760" cy="849600"/>
            </a:xfrm>
            <a:custGeom>
              <a:avLst/>
              <a:gdLst/>
              <a:ahLst/>
              <a:rect l="l" t="t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ececff"/>
                </a:gs>
                <a:gs pos="100000">
                  <a:srgbClr val="e3e3ff"/>
                </a:gs>
              </a:gsLst>
              <a:lin ang="5400000"/>
            </a:gra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20" name="Group 7"/>
            <p:cNvGrpSpPr/>
            <p:nvPr/>
          </p:nvGrpSpPr>
          <p:grpSpPr>
            <a:xfrm>
              <a:off x="5260680" y="6019920"/>
              <a:ext cx="5199840" cy="855720"/>
              <a:chOff x="5260680" y="6019920"/>
              <a:chExt cx="5199840" cy="855720"/>
            </a:xfrm>
          </p:grpSpPr>
          <p:sp>
            <p:nvSpPr>
              <p:cNvPr id="121" name="CustomShape 8"/>
              <p:cNvSpPr/>
              <p:nvPr/>
            </p:nvSpPr>
            <p:spPr>
              <a:xfrm>
                <a:off x="8354520" y="6031080"/>
                <a:ext cx="2106000" cy="844560"/>
              </a:xfrm>
              <a:custGeom>
                <a:avLst/>
                <a:gdLst/>
                <a:ahLst/>
                <a:rect l="l" t="t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rgbClr val="e3e3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2" name="CustomShape 9"/>
              <p:cNvSpPr/>
              <p:nvPr/>
            </p:nvSpPr>
            <p:spPr>
              <a:xfrm>
                <a:off x="5664960" y="6019920"/>
                <a:ext cx="392400" cy="625680"/>
              </a:xfrm>
              <a:custGeom>
                <a:avLst/>
                <a:gdLst/>
                <a:ahLst/>
                <a:rect l="l" t="t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3e3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3" name="CustomShape 10"/>
              <p:cNvSpPr/>
              <p:nvPr/>
            </p:nvSpPr>
            <p:spPr>
              <a:xfrm>
                <a:off x="6411600" y="6180120"/>
                <a:ext cx="798840" cy="428760"/>
              </a:xfrm>
              <a:custGeom>
                <a:avLst/>
                <a:gdLst/>
                <a:ahLst/>
                <a:rect l="l" t="t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3e3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4" name="CustomShape 11"/>
              <p:cNvSpPr/>
              <p:nvPr/>
            </p:nvSpPr>
            <p:spPr>
              <a:xfrm>
                <a:off x="7677000" y="6137280"/>
                <a:ext cx="326520" cy="115920"/>
              </a:xfrm>
              <a:custGeom>
                <a:avLst/>
                <a:gdLst/>
                <a:ahLst/>
                <a:rect l="l" t="t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e3e3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5" name="CustomShape 12"/>
              <p:cNvSpPr/>
              <p:nvPr/>
            </p:nvSpPr>
            <p:spPr>
              <a:xfrm>
                <a:off x="5260680" y="6126120"/>
                <a:ext cx="87480" cy="127080"/>
              </a:xfrm>
              <a:custGeom>
                <a:avLst/>
                <a:gdLst/>
                <a:ahLst/>
                <a:rect l="l" t="t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e3e3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26" name="CustomShape 13"/>
            <p:cNvSpPr/>
            <p:nvPr/>
          </p:nvSpPr>
          <p:spPr>
            <a:xfrm>
              <a:off x="0" y="6019920"/>
              <a:ext cx="8412120" cy="847800"/>
            </a:xfrm>
            <a:custGeom>
              <a:avLst/>
              <a:gdLst/>
              <a:ahLst/>
              <a:rect l="l" t="t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e9e9ff"/>
                </a:gs>
                <a:gs pos="100000">
                  <a:srgbClr val="e3e3ff"/>
                </a:gs>
              </a:gsLst>
              <a:lin ang="5400000"/>
            </a:gra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7" name="Group 14"/>
          <p:cNvGrpSpPr/>
          <p:nvPr/>
        </p:nvGrpSpPr>
        <p:grpSpPr>
          <a:xfrm>
            <a:off x="835560" y="6021360"/>
            <a:ext cx="7576200" cy="847800"/>
            <a:chOff x="835560" y="6021360"/>
            <a:chExt cx="7576200" cy="847800"/>
          </a:xfrm>
        </p:grpSpPr>
        <p:sp>
          <p:nvSpPr>
            <p:cNvPr id="128" name="CustomShape 15"/>
            <p:cNvSpPr/>
            <p:nvPr/>
          </p:nvSpPr>
          <p:spPr>
            <a:xfrm>
              <a:off x="2530800" y="6021360"/>
              <a:ext cx="770760" cy="460440"/>
            </a:xfrm>
            <a:custGeom>
              <a:avLst/>
              <a:gdLst/>
              <a:ahLst/>
              <a:rect l="l" t="t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e3e3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" name="CustomShape 16"/>
            <p:cNvSpPr/>
            <p:nvPr/>
          </p:nvSpPr>
          <p:spPr>
            <a:xfrm>
              <a:off x="4111560" y="6078600"/>
              <a:ext cx="4300200" cy="790560"/>
            </a:xfrm>
            <a:custGeom>
              <a:avLst/>
              <a:gdLst/>
              <a:ahLst/>
              <a:rect l="l" t="t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rgbClr val="e3e3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" name="CustomShape 17"/>
            <p:cNvSpPr/>
            <p:nvPr/>
          </p:nvSpPr>
          <p:spPr>
            <a:xfrm>
              <a:off x="3872520" y="6068880"/>
              <a:ext cx="148680" cy="95400"/>
            </a:xfrm>
            <a:custGeom>
              <a:avLst/>
              <a:gdLst/>
              <a:ahLst/>
              <a:rect l="l" t="t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3e3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" name="CustomShape 18"/>
            <p:cNvSpPr/>
            <p:nvPr/>
          </p:nvSpPr>
          <p:spPr>
            <a:xfrm>
              <a:off x="1809000" y="6099120"/>
              <a:ext cx="339480" cy="258840"/>
            </a:xfrm>
            <a:custGeom>
              <a:avLst/>
              <a:gdLst/>
              <a:ahLst/>
              <a:rect l="l" t="t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3e3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" name="CustomShape 19"/>
            <p:cNvSpPr/>
            <p:nvPr/>
          </p:nvSpPr>
          <p:spPr>
            <a:xfrm>
              <a:off x="1494000" y="6118200"/>
              <a:ext cx="123120" cy="95400"/>
            </a:xfrm>
            <a:custGeom>
              <a:avLst/>
              <a:gdLst/>
              <a:ahLst/>
              <a:rect l="l" t="t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e3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" name="CustomShape 20"/>
            <p:cNvSpPr/>
            <p:nvPr/>
          </p:nvSpPr>
          <p:spPr>
            <a:xfrm>
              <a:off x="835560" y="6049800"/>
              <a:ext cx="517320" cy="327240"/>
            </a:xfrm>
            <a:custGeom>
              <a:avLst/>
              <a:gdLst/>
              <a:ahLst/>
              <a:rect l="l" t="t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rgbClr val="e3e3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4" name="PlaceHolder 2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ID" sz="4400" spc="-1" strike="noStrike">
                <a:latin typeface="Arial"/>
              </a:rPr>
              <a:t>Click to edit the title text format</a:t>
            </a:r>
            <a:endParaRPr b="0" lang="en-ID" sz="4400" spc="-1" strike="noStrike">
              <a:latin typeface="Arial"/>
            </a:endParaRPr>
          </a:p>
        </p:txBody>
      </p:sp>
      <p:sp>
        <p:nvSpPr>
          <p:cNvPr id="135" name="PlaceHolder 2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3200" spc="-1" strike="noStrike">
                <a:latin typeface="Arial"/>
              </a:rPr>
              <a:t>Click to edit the outline text format</a:t>
            </a:r>
            <a:endParaRPr b="0" lang="en-ID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D" sz="2800" spc="-1" strike="noStrike">
                <a:latin typeface="Arial"/>
              </a:rPr>
              <a:t>Second Outline Level</a:t>
            </a:r>
            <a:endParaRPr b="0" lang="en-ID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2400" spc="-1" strike="noStrike">
                <a:latin typeface="Arial"/>
              </a:rPr>
              <a:t>Third Outline Level</a:t>
            </a:r>
            <a:endParaRPr b="0" lang="en-ID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D" sz="2000" spc="-1" strike="noStrike">
                <a:latin typeface="Arial"/>
              </a:rPr>
              <a:t>Fourth Outline Level</a:t>
            </a:r>
            <a:endParaRPr b="0" lang="en-ID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2000" spc="-1" strike="noStrike">
                <a:latin typeface="Arial"/>
              </a:rPr>
              <a:t>Fifth Outline Level</a:t>
            </a:r>
            <a:endParaRPr b="0" lang="en-ID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2000" spc="-1" strike="noStrike">
                <a:latin typeface="Arial"/>
              </a:rPr>
              <a:t>Sixth Outline Level</a:t>
            </a:r>
            <a:endParaRPr b="0" lang="en-ID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2000" spc="-1" strike="noStrike">
                <a:latin typeface="Arial"/>
              </a:rPr>
              <a:t>Seventh Outline Level</a:t>
            </a:r>
            <a:endParaRPr b="0" lang="en-ID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e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"/>
          <p:cNvGrpSpPr/>
          <p:nvPr/>
        </p:nvGrpSpPr>
        <p:grpSpPr>
          <a:xfrm>
            <a:off x="322560" y="723240"/>
            <a:ext cx="4230000" cy="5631120"/>
            <a:chOff x="322560" y="723240"/>
            <a:chExt cx="4230000" cy="5631120"/>
          </a:xfrm>
        </p:grpSpPr>
        <p:sp>
          <p:nvSpPr>
            <p:cNvPr id="173" name="CustomShape 2"/>
            <p:cNvSpPr/>
            <p:nvPr/>
          </p:nvSpPr>
          <p:spPr>
            <a:xfrm>
              <a:off x="322560" y="723240"/>
              <a:ext cx="2683800" cy="5631120"/>
            </a:xfrm>
            <a:custGeom>
              <a:avLst/>
              <a:gdLst/>
              <a:ahLst/>
              <a:rect l="l" t="t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rgbClr val="c3d69b">
                <a:alpha val="7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" name="CustomShape 3"/>
            <p:cNvSpPr/>
            <p:nvPr/>
          </p:nvSpPr>
          <p:spPr>
            <a:xfrm>
              <a:off x="1209960" y="2037600"/>
              <a:ext cx="3342600" cy="4308120"/>
            </a:xfrm>
            <a:custGeom>
              <a:avLst/>
              <a:gdLst/>
              <a:ahLst/>
              <a:rect l="l" t="t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rgbClr val="c3d69b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5" name="Line 4"/>
          <p:cNvSpPr/>
          <p:nvPr/>
        </p:nvSpPr>
        <p:spPr>
          <a:xfrm>
            <a:off x="2932560" y="2175840"/>
            <a:ext cx="8768160" cy="360"/>
          </a:xfrm>
          <a:prstGeom prst="line">
            <a:avLst/>
          </a:prstGeom>
          <a:ln w="38160">
            <a:solidFill>
              <a:srgbClr val="c0504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Line 5"/>
          <p:cNvSpPr/>
          <p:nvPr/>
        </p:nvSpPr>
        <p:spPr>
          <a:xfrm>
            <a:off x="2932560" y="2175840"/>
            <a:ext cx="8768160" cy="360"/>
          </a:xfrm>
          <a:prstGeom prst="line">
            <a:avLst/>
          </a:prstGeom>
          <a:ln w="38160">
            <a:solidFill>
              <a:srgbClr val="c0504d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77" name="Group 6"/>
          <p:cNvGrpSpPr/>
          <p:nvPr/>
        </p:nvGrpSpPr>
        <p:grpSpPr>
          <a:xfrm>
            <a:off x="322560" y="723240"/>
            <a:ext cx="4230000" cy="5631120"/>
            <a:chOff x="322560" y="723240"/>
            <a:chExt cx="4230000" cy="5631120"/>
          </a:xfrm>
        </p:grpSpPr>
        <p:sp>
          <p:nvSpPr>
            <p:cNvPr id="178" name="CustomShape 7"/>
            <p:cNvSpPr/>
            <p:nvPr/>
          </p:nvSpPr>
          <p:spPr>
            <a:xfrm>
              <a:off x="322560" y="723240"/>
              <a:ext cx="2683800" cy="5631120"/>
            </a:xfrm>
            <a:custGeom>
              <a:avLst/>
              <a:gdLst/>
              <a:ahLst/>
              <a:rect l="l" t="t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rgbClr val="c3d69b">
                <a:alpha val="75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" name="CustomShape 8"/>
            <p:cNvSpPr/>
            <p:nvPr/>
          </p:nvSpPr>
          <p:spPr>
            <a:xfrm>
              <a:off x="1209960" y="2037600"/>
              <a:ext cx="3342600" cy="4308120"/>
            </a:xfrm>
            <a:custGeom>
              <a:avLst/>
              <a:gdLst/>
              <a:ahLst/>
              <a:rect l="l" t="t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rgbClr val="c3d69b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0" name="PlaceHolder 9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ID" sz="4400" spc="-1" strike="noStrike">
                <a:latin typeface="Arial"/>
              </a:rPr>
              <a:t>Click to edit the title text format</a:t>
            </a:r>
            <a:endParaRPr b="0" lang="en-ID" sz="4400" spc="-1" strike="noStrike">
              <a:latin typeface="Arial"/>
            </a:endParaRPr>
          </a:p>
        </p:txBody>
      </p:sp>
      <p:sp>
        <p:nvSpPr>
          <p:cNvPr id="181" name="PlaceHolder 10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3200" spc="-1" strike="noStrike">
                <a:latin typeface="Arial"/>
              </a:rPr>
              <a:t>Click to edit the outline text format</a:t>
            </a:r>
            <a:endParaRPr b="0" lang="en-ID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D" sz="2800" spc="-1" strike="noStrike">
                <a:latin typeface="Arial"/>
              </a:rPr>
              <a:t>Second Outline Level</a:t>
            </a:r>
            <a:endParaRPr b="0" lang="en-ID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2400" spc="-1" strike="noStrike">
                <a:latin typeface="Arial"/>
              </a:rPr>
              <a:t>Third Outline Level</a:t>
            </a:r>
            <a:endParaRPr b="0" lang="en-ID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D" sz="2000" spc="-1" strike="noStrike">
                <a:latin typeface="Arial"/>
              </a:rPr>
              <a:t>Fourth Outline Level</a:t>
            </a:r>
            <a:endParaRPr b="0" lang="en-ID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2000" spc="-1" strike="noStrike">
                <a:latin typeface="Arial"/>
              </a:rPr>
              <a:t>Fifth Outline Level</a:t>
            </a:r>
            <a:endParaRPr b="0" lang="en-ID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2000" spc="-1" strike="noStrike">
                <a:latin typeface="Arial"/>
              </a:rPr>
              <a:t>Sixth Outline Level</a:t>
            </a:r>
            <a:endParaRPr b="0" lang="en-ID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2000" spc="-1" strike="noStrike">
                <a:latin typeface="Arial"/>
              </a:rPr>
              <a:t>Seventh Outline Level</a:t>
            </a:r>
            <a:endParaRPr b="0" lang="en-ID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ID" sz="4400" spc="-1" strike="noStrike">
                <a:latin typeface="Arial"/>
              </a:rPr>
              <a:t>Click to edit the title text format</a:t>
            </a:r>
            <a:endParaRPr b="0" lang="en-ID" sz="4400" spc="-1" strike="noStrike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3200" spc="-1" strike="noStrike">
                <a:latin typeface="Arial"/>
              </a:rPr>
              <a:t>Click to edit the outline text format</a:t>
            </a:r>
            <a:endParaRPr b="0" lang="en-ID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D" sz="2800" spc="-1" strike="noStrike">
                <a:latin typeface="Arial"/>
              </a:rPr>
              <a:t>Second Outline Level</a:t>
            </a:r>
            <a:endParaRPr b="0" lang="en-ID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2400" spc="-1" strike="noStrike">
                <a:latin typeface="Arial"/>
              </a:rPr>
              <a:t>Third Outline Level</a:t>
            </a:r>
            <a:endParaRPr b="0" lang="en-ID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D" sz="2000" spc="-1" strike="noStrike">
                <a:latin typeface="Arial"/>
              </a:rPr>
              <a:t>Fourth Outline Level</a:t>
            </a:r>
            <a:endParaRPr b="0" lang="en-ID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2000" spc="-1" strike="noStrike">
                <a:latin typeface="Arial"/>
              </a:rPr>
              <a:t>Fifth Outline Level</a:t>
            </a:r>
            <a:endParaRPr b="0" lang="en-ID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2000" spc="-1" strike="noStrike">
                <a:latin typeface="Arial"/>
              </a:rPr>
              <a:t>Sixth Outline Level</a:t>
            </a:r>
            <a:endParaRPr b="0" lang="en-ID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2000" spc="-1" strike="noStrike">
                <a:latin typeface="Arial"/>
              </a:rPr>
              <a:t>Seventh Outline Level</a:t>
            </a:r>
            <a:endParaRPr b="0" lang="en-ID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ID" sz="4400" spc="-1" strike="noStrike">
                <a:latin typeface="Arial"/>
              </a:rPr>
              <a:t>Click to edit the title text format</a:t>
            </a:r>
            <a:endParaRPr b="0" lang="en-ID" sz="4400" spc="-1" strike="noStrike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3200" spc="-1" strike="noStrike">
                <a:latin typeface="Arial"/>
              </a:rPr>
              <a:t>Click to edit the outline text format</a:t>
            </a:r>
            <a:endParaRPr b="0" lang="en-ID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D" sz="2800" spc="-1" strike="noStrike">
                <a:latin typeface="Arial"/>
              </a:rPr>
              <a:t>Second Outline Level</a:t>
            </a:r>
            <a:endParaRPr b="0" lang="en-ID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2400" spc="-1" strike="noStrike">
                <a:latin typeface="Arial"/>
              </a:rPr>
              <a:t>Third Outline Level</a:t>
            </a:r>
            <a:endParaRPr b="0" lang="en-ID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D" sz="2000" spc="-1" strike="noStrike">
                <a:latin typeface="Arial"/>
              </a:rPr>
              <a:t>Fourth Outline Level</a:t>
            </a:r>
            <a:endParaRPr b="0" lang="en-ID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2000" spc="-1" strike="noStrike">
                <a:latin typeface="Arial"/>
              </a:rPr>
              <a:t>Fifth Outline Level</a:t>
            </a:r>
            <a:endParaRPr b="0" lang="en-ID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2000" spc="-1" strike="noStrike">
                <a:latin typeface="Arial"/>
              </a:rPr>
              <a:t>Sixth Outline Level</a:t>
            </a:r>
            <a:endParaRPr b="0" lang="en-ID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2000" spc="-1" strike="noStrike">
                <a:latin typeface="Arial"/>
              </a:rPr>
              <a:t>Seventh Outline Level</a:t>
            </a:r>
            <a:endParaRPr b="0" lang="en-ID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6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7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wmf"/><Relationship Id="rId6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Content Placeholder 4" descr=""/>
          <p:cNvPicPr/>
          <p:nvPr/>
        </p:nvPicPr>
        <p:blipFill>
          <a:blip r:embed="rId2"/>
          <a:stretch/>
        </p:blipFill>
        <p:spPr>
          <a:xfrm>
            <a:off x="0" y="720"/>
            <a:ext cx="12187080" cy="6856200"/>
          </a:xfrm>
          <a:prstGeom prst="rect">
            <a:avLst/>
          </a:prstGeom>
          <a:ln>
            <a:noFill/>
          </a:ln>
        </p:spPr>
      </p:pic>
      <p:grpSp>
        <p:nvGrpSpPr>
          <p:cNvPr id="301" name="Group 1"/>
          <p:cNvGrpSpPr/>
          <p:nvPr/>
        </p:nvGrpSpPr>
        <p:grpSpPr>
          <a:xfrm>
            <a:off x="20880" y="1969920"/>
            <a:ext cx="12158280" cy="1450440"/>
            <a:chOff x="20880" y="1969920"/>
            <a:chExt cx="12158280" cy="1450440"/>
          </a:xfrm>
        </p:grpSpPr>
        <p:sp>
          <p:nvSpPr>
            <p:cNvPr id="302" name="CustomShape 2"/>
            <p:cNvSpPr/>
            <p:nvPr/>
          </p:nvSpPr>
          <p:spPr>
            <a:xfrm>
              <a:off x="39960" y="1969920"/>
              <a:ext cx="12139200" cy="1450440"/>
            </a:xfrm>
            <a:prstGeom prst="rect">
              <a:avLst/>
            </a:prstGeom>
            <a:noFill/>
            <a:ln w="25560">
              <a:noFill/>
            </a:ln>
            <a:effectLst>
              <a:outerShdw dist="0" dir="0">
                <a:srgbClr val="ffffff">
                  <a:alpha val="43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03" name="CustomShape 3"/>
            <p:cNvSpPr/>
            <p:nvPr/>
          </p:nvSpPr>
          <p:spPr>
            <a:xfrm>
              <a:off x="20880" y="2123640"/>
              <a:ext cx="12139200" cy="1164600"/>
            </a:xfrm>
            <a:prstGeom prst="rect">
              <a:avLst/>
            </a:prstGeom>
            <a:solidFill>
              <a:srgbClr val="ffffff">
                <a:alpha val="26000"/>
              </a:srgbClr>
            </a:solidFill>
            <a:ln w="25560">
              <a:noFill/>
            </a:ln>
            <a:effectLst>
              <a:outerShdw dist="0" dir="0">
                <a:srgbClr val="ffffff">
                  <a:alpha val="43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/>
            <a:p>
              <a:pPr algn="ctr">
                <a:lnSpc>
                  <a:spcPct val="80000"/>
                </a:lnSpc>
              </a:pPr>
              <a:r>
                <a:rPr b="1" i="1" lang="en-ID" sz="32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PELANGI WARGA(PELAYANAN KELILING SAMBANGI WARGA)</a:t>
              </a:r>
              <a:r>
                <a:rPr b="1" lang="en-ID" sz="24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 </a:t>
              </a:r>
              <a:endParaRPr b="0" lang="en-ID" sz="2400" spc="-1" strike="noStrike"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r>
                <a:rPr b="1" lang="en-ID" sz="2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Kategori : Inovasi Pelayanan Publik</a:t>
              </a:r>
              <a:endParaRPr b="0" lang="en-ID" sz="2800" spc="-1" strike="noStrike">
                <a:latin typeface="Arial"/>
              </a:endParaRPr>
            </a:p>
          </p:txBody>
        </p:sp>
      </p:grpSp>
      <p:sp>
        <p:nvSpPr>
          <p:cNvPr id="304" name="CustomShape 4"/>
          <p:cNvSpPr/>
          <p:nvPr/>
        </p:nvSpPr>
        <p:spPr>
          <a:xfrm>
            <a:off x="1521720" y="5953320"/>
            <a:ext cx="914112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ID" sz="1800" spc="-1" strike="noStrike">
                <a:solidFill>
                  <a:srgbClr val="000000"/>
                </a:solidFill>
                <a:latin typeface="Tahoma"/>
                <a:ea typeface="DejaVu Sans"/>
              </a:rPr>
              <a:t>Makassar ,     Agustus 2019</a:t>
            </a:r>
            <a:endParaRPr b="0" lang="en-ID" sz="1800" spc="-1" strike="noStrike">
              <a:latin typeface="Arial"/>
            </a:endParaRPr>
          </a:p>
        </p:txBody>
      </p:sp>
      <p:sp>
        <p:nvSpPr>
          <p:cNvPr id="305" name="CustomShape 5"/>
          <p:cNvSpPr/>
          <p:nvPr/>
        </p:nvSpPr>
        <p:spPr>
          <a:xfrm>
            <a:off x="1594800" y="3344040"/>
            <a:ext cx="8996760" cy="133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en-ID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ID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Dinas Kependudukan dan Pencatatan Sipil</a:t>
            </a:r>
            <a:r>
              <a:rPr b="1" lang="en-ID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ID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ID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Kabupaten Sinjai</a:t>
            </a:r>
            <a:endParaRPr b="0" lang="en-ID" sz="2800" spc="-1" strike="noStrike">
              <a:latin typeface="Arial"/>
            </a:endParaRPr>
          </a:p>
        </p:txBody>
      </p:sp>
      <p:sp>
        <p:nvSpPr>
          <p:cNvPr id="306" name="CustomShape 6"/>
          <p:cNvSpPr/>
          <p:nvPr/>
        </p:nvSpPr>
        <p:spPr>
          <a:xfrm>
            <a:off x="525960" y="5069880"/>
            <a:ext cx="11203560" cy="63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7" name="" descr=""/>
          <p:cNvPicPr/>
          <p:nvPr/>
        </p:nvPicPr>
        <p:blipFill>
          <a:blip r:embed="rId3"/>
          <a:stretch/>
        </p:blipFill>
        <p:spPr>
          <a:xfrm>
            <a:off x="5191200" y="184320"/>
            <a:ext cx="1370160" cy="178740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1088280" y="89280"/>
            <a:ext cx="104536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ID" sz="3600" spc="-1" strike="noStrike">
                <a:solidFill>
                  <a:srgbClr val="ffffff"/>
                </a:solidFill>
                <a:latin typeface="Arial Rounded MT Bold"/>
                <a:ea typeface="DejaVu Sans"/>
              </a:rPr>
              <a:t>MONITORING DAN EVALUASI</a:t>
            </a:r>
            <a:endParaRPr b="0" lang="en-ID" sz="3600" spc="-1" strike="noStrike">
              <a:latin typeface="Arial"/>
            </a:endParaRPr>
          </a:p>
        </p:txBody>
      </p:sp>
      <p:sp>
        <p:nvSpPr>
          <p:cNvPr id="377" name="CustomShape 2"/>
          <p:cNvSpPr/>
          <p:nvPr/>
        </p:nvSpPr>
        <p:spPr>
          <a:xfrm>
            <a:off x="1585800" y="2451600"/>
            <a:ext cx="4728960" cy="82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CustomShape 3"/>
          <p:cNvSpPr/>
          <p:nvPr/>
        </p:nvSpPr>
        <p:spPr>
          <a:xfrm>
            <a:off x="1576440" y="5047560"/>
            <a:ext cx="477828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CustomShape 4"/>
          <p:cNvSpPr/>
          <p:nvPr/>
        </p:nvSpPr>
        <p:spPr>
          <a:xfrm>
            <a:off x="1396440" y="5769720"/>
            <a:ext cx="5012280" cy="95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CustomShape 5"/>
          <p:cNvSpPr/>
          <p:nvPr/>
        </p:nvSpPr>
        <p:spPr>
          <a:xfrm>
            <a:off x="7022160" y="1096560"/>
            <a:ext cx="5092560" cy="95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CustomShape 6"/>
          <p:cNvSpPr/>
          <p:nvPr/>
        </p:nvSpPr>
        <p:spPr>
          <a:xfrm>
            <a:off x="1585800" y="3904920"/>
            <a:ext cx="3805560" cy="47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CustomShape 7"/>
          <p:cNvSpPr/>
          <p:nvPr/>
        </p:nvSpPr>
        <p:spPr>
          <a:xfrm>
            <a:off x="1585800" y="3583440"/>
            <a:ext cx="4422960" cy="37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CustomShape 8"/>
          <p:cNvSpPr/>
          <p:nvPr/>
        </p:nvSpPr>
        <p:spPr>
          <a:xfrm>
            <a:off x="1563120" y="4766400"/>
            <a:ext cx="383004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CustomShape 9"/>
          <p:cNvSpPr/>
          <p:nvPr/>
        </p:nvSpPr>
        <p:spPr>
          <a:xfrm>
            <a:off x="7022160" y="2256120"/>
            <a:ext cx="4621320" cy="55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CustomShape 10"/>
          <p:cNvSpPr/>
          <p:nvPr/>
        </p:nvSpPr>
        <p:spPr>
          <a:xfrm>
            <a:off x="7022160" y="3990240"/>
            <a:ext cx="4422960" cy="90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6" name="CustomShape 11"/>
          <p:cNvSpPr/>
          <p:nvPr/>
        </p:nvSpPr>
        <p:spPr>
          <a:xfrm>
            <a:off x="7022160" y="2993760"/>
            <a:ext cx="4422960" cy="82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CustomShape 12"/>
          <p:cNvSpPr/>
          <p:nvPr/>
        </p:nvSpPr>
        <p:spPr>
          <a:xfrm>
            <a:off x="11460600" y="6395040"/>
            <a:ext cx="429480" cy="287280"/>
          </a:xfrm>
          <a:prstGeom prst="ellipse">
            <a:avLst/>
          </a:prstGeom>
          <a:solidFill>
            <a:srgbClr val="adcaff"/>
          </a:solidFill>
          <a:ln>
            <a:noFill/>
          </a:ln>
          <a:effectLst>
            <a:outerShdw dist="19080" dir="540000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fld id="{A99D89ED-878E-4D74-BEA7-986B03E27524}" type="slidenum">
              <a:rPr b="1" lang="en-ID" sz="1400" spc="-1" strike="noStrike">
                <a:solidFill>
                  <a:srgbClr val="ffffff"/>
                </a:solidFill>
                <a:latin typeface="Tahoma"/>
                <a:ea typeface="Tahoma"/>
              </a:rPr>
              <a:t>&lt;number&gt;</a:t>
            </a:fld>
            <a:endParaRPr b="0" lang="en-ID" sz="1400" spc="-1" strike="noStrike">
              <a:latin typeface="Arial"/>
            </a:endParaRPr>
          </a:p>
        </p:txBody>
      </p:sp>
      <p:sp>
        <p:nvSpPr>
          <p:cNvPr id="388" name="CustomShape 13"/>
          <p:cNvSpPr/>
          <p:nvPr/>
        </p:nvSpPr>
        <p:spPr>
          <a:xfrm>
            <a:off x="1756800" y="1815120"/>
            <a:ext cx="1014948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89" name="Group 14"/>
          <p:cNvGrpSpPr/>
          <p:nvPr/>
        </p:nvGrpSpPr>
        <p:grpSpPr>
          <a:xfrm>
            <a:off x="1729800" y="1431360"/>
            <a:ext cx="8419680" cy="2865960"/>
            <a:chOff x="1729800" y="1431360"/>
            <a:chExt cx="8419680" cy="2865960"/>
          </a:xfrm>
        </p:grpSpPr>
        <p:sp>
          <p:nvSpPr>
            <p:cNvPr id="390" name="CustomShape 15"/>
            <p:cNvSpPr/>
            <p:nvPr/>
          </p:nvSpPr>
          <p:spPr>
            <a:xfrm>
              <a:off x="1737360" y="1937160"/>
              <a:ext cx="8412120" cy="805680"/>
            </a:xfrm>
            <a:prstGeom prst="rect">
              <a:avLst/>
            </a:prstGeom>
            <a:gradFill rotWithShape="0">
              <a:gsLst>
                <a:gs pos="0">
                  <a:srgbClr val="5c93cb"/>
                </a:gs>
                <a:gs pos="100000">
                  <a:srgbClr val="80bfff"/>
                </a:gs>
              </a:gsLst>
              <a:lin ang="16200000"/>
            </a:gradFill>
            <a:ln w="9360">
              <a:solidFill>
                <a:srgbClr val="86c1fc"/>
              </a:solidFill>
              <a:round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endParaRPr b="0" lang="en-ID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ID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MONITORING DILAKSANAKAN SECARA BERKALA SETIAP TAHUN SELAMA 5(LIMA) TAHUN</a:t>
              </a:r>
              <a:endParaRPr b="0" lang="en-ID" sz="1800" spc="-1" strike="noStrike">
                <a:latin typeface="Arial"/>
              </a:endParaRPr>
            </a:p>
          </p:txBody>
        </p:sp>
        <p:sp>
          <p:nvSpPr>
            <p:cNvPr id="391" name="CustomShape 16"/>
            <p:cNvSpPr/>
            <p:nvPr/>
          </p:nvSpPr>
          <p:spPr>
            <a:xfrm>
              <a:off x="2340360" y="1431360"/>
              <a:ext cx="5888880" cy="729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560">
              <a:solidFill>
                <a:srgbClr val="def6f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219600" rIns="189360" tIns="30240" bIns="30240" anchor="ctr"/>
            <a:p>
              <a:pPr>
                <a:lnSpc>
                  <a:spcPct val="90000"/>
                </a:lnSpc>
                <a:spcAft>
                  <a:spcPts val="734"/>
                </a:spcAft>
              </a:pPr>
              <a:r>
                <a:rPr b="0" lang="en-ID" sz="2100" spc="-1" strike="noStrike">
                  <a:solidFill>
                    <a:srgbClr val="000000"/>
                  </a:solidFill>
                  <a:latin typeface="Berlin Sans FB"/>
                  <a:ea typeface="DejaVu Sans"/>
                </a:rPr>
                <a:t>Monitoring </a:t>
              </a:r>
              <a:endParaRPr b="0" lang="en-ID" sz="2100" spc="-1" strike="noStrike">
                <a:latin typeface="Arial"/>
              </a:endParaRPr>
            </a:p>
          </p:txBody>
        </p:sp>
        <p:sp>
          <p:nvSpPr>
            <p:cNvPr id="392" name="CustomShape 17"/>
            <p:cNvSpPr/>
            <p:nvPr/>
          </p:nvSpPr>
          <p:spPr>
            <a:xfrm>
              <a:off x="1729800" y="3674520"/>
              <a:ext cx="8412120" cy="622800"/>
            </a:xfrm>
            <a:prstGeom prst="rect">
              <a:avLst/>
            </a:prstGeom>
            <a:gradFill rotWithShape="0">
              <a:gsLst>
                <a:gs pos="0">
                  <a:srgbClr val="5285b8"/>
                </a:gs>
                <a:gs pos="100000">
                  <a:srgbClr val="6cadee"/>
                </a:gs>
              </a:gsLst>
              <a:lin ang="16200000"/>
            </a:gra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endParaRPr b="0" lang="en-ID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ID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EVALUASI INTERNAL DAN EXTERNAL</a:t>
              </a:r>
              <a:endParaRPr b="0" lang="en-ID" sz="1800" spc="-1" strike="noStrike">
                <a:latin typeface="Arial"/>
              </a:endParaRPr>
            </a:p>
          </p:txBody>
        </p:sp>
        <p:sp>
          <p:nvSpPr>
            <p:cNvPr id="393" name="CustomShape 18"/>
            <p:cNvSpPr/>
            <p:nvPr/>
          </p:nvSpPr>
          <p:spPr>
            <a:xfrm>
              <a:off x="2340360" y="3019320"/>
              <a:ext cx="5888880" cy="7293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560">
              <a:solidFill>
                <a:srgbClr val="def6f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219600" rIns="189360" tIns="30240" bIns="30240" anchor="ctr"/>
            <a:p>
              <a:pPr>
                <a:lnSpc>
                  <a:spcPct val="90000"/>
                </a:lnSpc>
                <a:spcAft>
                  <a:spcPts val="734"/>
                </a:spcAft>
              </a:pPr>
              <a:r>
                <a:rPr b="0" lang="en-ID" sz="2100" spc="-1" strike="noStrike">
                  <a:solidFill>
                    <a:srgbClr val="000000"/>
                  </a:solidFill>
                  <a:latin typeface="Berlin Sans FB"/>
                  <a:ea typeface="DejaVu Sans"/>
                </a:rPr>
                <a:t>EVALUASI </a:t>
              </a:r>
              <a:endParaRPr b="0" lang="en-ID" sz="21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884520" y="548640"/>
            <a:ext cx="104536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ID" sz="3600" spc="-1" strike="noStrike" u="sng">
                <a:solidFill>
                  <a:srgbClr val="ffffff"/>
                </a:solidFill>
                <a:uFillTx/>
                <a:latin typeface="Arial Rounded MT Bold"/>
                <a:ea typeface="DejaVu Sans"/>
              </a:rPr>
              <a:t>MANFAAT UTAMA </a:t>
            </a:r>
            <a:endParaRPr b="0" lang="en-ID" sz="3600" spc="-1" strike="noStrike">
              <a:latin typeface="Arial"/>
            </a:endParaRPr>
          </a:p>
        </p:txBody>
      </p:sp>
      <p:sp>
        <p:nvSpPr>
          <p:cNvPr id="395" name="CustomShape 2"/>
          <p:cNvSpPr/>
          <p:nvPr/>
        </p:nvSpPr>
        <p:spPr>
          <a:xfrm>
            <a:off x="1585800" y="2451600"/>
            <a:ext cx="4728960" cy="82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CustomShape 3"/>
          <p:cNvSpPr/>
          <p:nvPr/>
        </p:nvSpPr>
        <p:spPr>
          <a:xfrm>
            <a:off x="1576440" y="5047560"/>
            <a:ext cx="477828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7" name="CustomShape 4"/>
          <p:cNvSpPr/>
          <p:nvPr/>
        </p:nvSpPr>
        <p:spPr>
          <a:xfrm>
            <a:off x="1396440" y="5769720"/>
            <a:ext cx="5012280" cy="95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CustomShape 5"/>
          <p:cNvSpPr/>
          <p:nvPr/>
        </p:nvSpPr>
        <p:spPr>
          <a:xfrm>
            <a:off x="7022160" y="1096560"/>
            <a:ext cx="5092560" cy="95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CustomShape 6"/>
          <p:cNvSpPr/>
          <p:nvPr/>
        </p:nvSpPr>
        <p:spPr>
          <a:xfrm>
            <a:off x="1585800" y="3904920"/>
            <a:ext cx="3805560" cy="47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0" name="CustomShape 7"/>
          <p:cNvSpPr/>
          <p:nvPr/>
        </p:nvSpPr>
        <p:spPr>
          <a:xfrm>
            <a:off x="1585800" y="3583440"/>
            <a:ext cx="4422960" cy="37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CustomShape 8"/>
          <p:cNvSpPr/>
          <p:nvPr/>
        </p:nvSpPr>
        <p:spPr>
          <a:xfrm>
            <a:off x="1563120" y="4766400"/>
            <a:ext cx="383004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CustomShape 9"/>
          <p:cNvSpPr/>
          <p:nvPr/>
        </p:nvSpPr>
        <p:spPr>
          <a:xfrm>
            <a:off x="7022160" y="2256120"/>
            <a:ext cx="4621320" cy="55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CustomShape 10"/>
          <p:cNvSpPr/>
          <p:nvPr/>
        </p:nvSpPr>
        <p:spPr>
          <a:xfrm>
            <a:off x="7022160" y="3990240"/>
            <a:ext cx="4422960" cy="90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CustomShape 11"/>
          <p:cNvSpPr/>
          <p:nvPr/>
        </p:nvSpPr>
        <p:spPr>
          <a:xfrm>
            <a:off x="7022160" y="2993760"/>
            <a:ext cx="4422960" cy="82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CustomShape 12"/>
          <p:cNvSpPr/>
          <p:nvPr/>
        </p:nvSpPr>
        <p:spPr>
          <a:xfrm>
            <a:off x="11460600" y="6395040"/>
            <a:ext cx="429480" cy="287280"/>
          </a:xfrm>
          <a:prstGeom prst="ellipse">
            <a:avLst/>
          </a:prstGeom>
          <a:solidFill>
            <a:srgbClr val="adcaff"/>
          </a:solidFill>
          <a:ln>
            <a:noFill/>
          </a:ln>
          <a:effectLst>
            <a:outerShdw dist="19080" dir="540000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fld id="{F81066F8-8DA8-4FDA-B455-B435FF1A2C51}" type="slidenum">
              <a:rPr b="1" lang="en-ID" sz="1400" spc="-1" strike="noStrike">
                <a:solidFill>
                  <a:srgbClr val="ffffff"/>
                </a:solidFill>
                <a:latin typeface="Tahoma"/>
                <a:ea typeface="Tahoma"/>
              </a:rPr>
              <a:t>&lt;number&gt;</a:t>
            </a:fld>
            <a:endParaRPr b="0" lang="en-ID" sz="1400" spc="-1" strike="noStrike">
              <a:latin typeface="Arial"/>
            </a:endParaRPr>
          </a:p>
        </p:txBody>
      </p:sp>
      <p:sp>
        <p:nvSpPr>
          <p:cNvPr id="406" name="CustomShape 13"/>
          <p:cNvSpPr/>
          <p:nvPr/>
        </p:nvSpPr>
        <p:spPr>
          <a:xfrm>
            <a:off x="1756800" y="1815120"/>
            <a:ext cx="1014948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07" name="Picture 3" descr=""/>
          <p:cNvPicPr/>
          <p:nvPr/>
        </p:nvPicPr>
        <p:blipFill>
          <a:blip r:embed="rId1"/>
          <a:stretch/>
        </p:blipFill>
        <p:spPr>
          <a:xfrm>
            <a:off x="0" y="4114800"/>
            <a:ext cx="12161160" cy="2676960"/>
          </a:xfrm>
          <a:prstGeom prst="rect">
            <a:avLst/>
          </a:prstGeom>
          <a:ln>
            <a:noFill/>
          </a:ln>
        </p:spPr>
      </p:pic>
      <p:sp>
        <p:nvSpPr>
          <p:cNvPr id="408" name="CustomShape 14"/>
          <p:cNvSpPr/>
          <p:nvPr/>
        </p:nvSpPr>
        <p:spPr>
          <a:xfrm>
            <a:off x="848520" y="1484280"/>
            <a:ext cx="104536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ID" sz="4800" spc="-1" strike="noStrike">
                <a:solidFill>
                  <a:srgbClr val="ffffff"/>
                </a:solidFill>
                <a:latin typeface="Arial Rounded MT Bold"/>
                <a:ea typeface="DejaVu Sans"/>
              </a:rPr>
              <a:t>MEWUJUDKAN DUKCAPIL GO DITIGAL</a:t>
            </a:r>
            <a:endParaRPr b="0" lang="en-ID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884520" y="548640"/>
            <a:ext cx="104536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ID" sz="3600" spc="-1" strike="noStrike" u="sng">
                <a:solidFill>
                  <a:srgbClr val="ffffff"/>
                </a:solidFill>
                <a:uFillTx/>
                <a:latin typeface="Arial Rounded MT Bold"/>
                <a:ea typeface="DejaVu Sans"/>
              </a:rPr>
              <a:t>DAMPAK SEBELUM DAN SESUDAH INOVASI</a:t>
            </a:r>
            <a:endParaRPr b="0" lang="en-ID" sz="3600" spc="-1" strike="noStrike">
              <a:latin typeface="Arial"/>
            </a:endParaRPr>
          </a:p>
        </p:txBody>
      </p:sp>
      <p:graphicFrame>
        <p:nvGraphicFramePr>
          <p:cNvPr id="410" name=""/>
          <p:cNvGraphicFramePr/>
          <p:nvPr/>
        </p:nvGraphicFramePr>
        <p:xfrm>
          <a:off x="1005840" y="2194560"/>
          <a:ext cx="10514520" cy="436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11" name="CustomShape 2"/>
          <p:cNvSpPr/>
          <p:nvPr/>
        </p:nvSpPr>
        <p:spPr>
          <a:xfrm>
            <a:off x="2652480" y="4755600"/>
            <a:ext cx="821880" cy="1818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D" sz="1800" spc="-1" strike="noStrike">
                <a:solidFill>
                  <a:srgbClr val="000000"/>
                </a:solidFill>
                <a:latin typeface="Arial"/>
                <a:ea typeface="DejaVu Sans"/>
              </a:rPr>
              <a:t>90.07%</a:t>
            </a:r>
            <a:endParaRPr b="0" lang="en-ID" sz="1800" spc="-1" strike="noStrike">
              <a:latin typeface="Arial"/>
            </a:endParaRPr>
          </a:p>
        </p:txBody>
      </p:sp>
      <p:sp>
        <p:nvSpPr>
          <p:cNvPr id="412" name="CustomShape 3"/>
          <p:cNvSpPr/>
          <p:nvPr/>
        </p:nvSpPr>
        <p:spPr>
          <a:xfrm>
            <a:off x="5578560" y="3089160"/>
            <a:ext cx="821880" cy="1818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D" sz="1800" spc="-1" strike="noStrike">
                <a:solidFill>
                  <a:srgbClr val="000000"/>
                </a:solidFill>
                <a:latin typeface="Arial"/>
                <a:ea typeface="DejaVu Sans"/>
              </a:rPr>
              <a:t>97.47%</a:t>
            </a:r>
            <a:endParaRPr b="0" lang="en-ID" sz="1800" spc="-1" strike="noStrike">
              <a:latin typeface="Arial"/>
            </a:endParaRPr>
          </a:p>
        </p:txBody>
      </p:sp>
      <p:sp>
        <p:nvSpPr>
          <p:cNvPr id="413" name="CustomShape 4"/>
          <p:cNvSpPr/>
          <p:nvPr/>
        </p:nvSpPr>
        <p:spPr>
          <a:xfrm>
            <a:off x="8711640" y="2625840"/>
            <a:ext cx="821880" cy="1818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D" sz="1800" spc="-1" strike="noStrike">
                <a:solidFill>
                  <a:srgbClr val="000000"/>
                </a:solidFill>
                <a:latin typeface="Arial"/>
                <a:ea typeface="DejaVu Sans"/>
              </a:rPr>
              <a:t>99.69%</a:t>
            </a:r>
            <a:endParaRPr b="0" lang="en-ID" sz="1800" spc="-1" strike="noStrike">
              <a:latin typeface="Arial"/>
            </a:endParaRPr>
          </a:p>
        </p:txBody>
      </p:sp>
      <p:sp>
        <p:nvSpPr>
          <p:cNvPr id="414" name="CustomShape 5"/>
          <p:cNvSpPr/>
          <p:nvPr/>
        </p:nvSpPr>
        <p:spPr>
          <a:xfrm>
            <a:off x="2804760" y="1920240"/>
            <a:ext cx="6247440" cy="18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ID" sz="2000" spc="-1" strike="noStrike" u="sng">
                <a:solidFill>
                  <a:srgbClr val="ffffff"/>
                </a:solidFill>
                <a:uFillTx/>
                <a:latin typeface="Arial Rounded MT Bold"/>
                <a:ea typeface="DejaVu Sans"/>
              </a:rPr>
              <a:t>Grafik Cakupan Kepemilikan KTP-el </a:t>
            </a:r>
            <a:endParaRPr b="0" lang="en-ID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914400" y="457200"/>
            <a:ext cx="12188160" cy="1176120"/>
          </a:xfrm>
          <a:prstGeom prst="rect">
            <a:avLst/>
          </a:prstGeom>
          <a:noFill/>
          <a:ln w="9360">
            <a:noFill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349200" algn="ctr">
              <a:lnSpc>
                <a:spcPct val="100000"/>
              </a:lnSpc>
            </a:pPr>
            <a:r>
              <a:rPr b="1" lang="en-ID" sz="3600" spc="-1" strike="noStrike">
                <a:solidFill>
                  <a:srgbClr val="000000"/>
                </a:solidFill>
                <a:latin typeface="Bookman Old Style"/>
                <a:ea typeface="MS PGothic"/>
              </a:rPr>
              <a:t>KENDALA UTAMA INOVASI</a:t>
            </a:r>
            <a:endParaRPr b="0" lang="en-ID" sz="3600" spc="-1" strike="noStrike">
              <a:latin typeface="Arial"/>
            </a:endParaRPr>
          </a:p>
        </p:txBody>
      </p:sp>
      <p:pic>
        <p:nvPicPr>
          <p:cNvPr id="416" name="" descr=""/>
          <p:cNvPicPr/>
          <p:nvPr/>
        </p:nvPicPr>
        <p:blipFill>
          <a:blip r:embed="rId1"/>
          <a:stretch/>
        </p:blipFill>
        <p:spPr>
          <a:xfrm>
            <a:off x="4572000" y="2157480"/>
            <a:ext cx="548280" cy="493920"/>
          </a:xfrm>
          <a:prstGeom prst="rect">
            <a:avLst/>
          </a:prstGeom>
          <a:ln>
            <a:noFill/>
          </a:ln>
        </p:spPr>
      </p:pic>
      <p:sp>
        <p:nvSpPr>
          <p:cNvPr id="417" name="CustomShape 2"/>
          <p:cNvSpPr/>
          <p:nvPr/>
        </p:nvSpPr>
        <p:spPr>
          <a:xfrm>
            <a:off x="5486400" y="2103120"/>
            <a:ext cx="6674760" cy="548280"/>
          </a:xfrm>
          <a:prstGeom prst="rect">
            <a:avLst/>
          </a:prstGeom>
          <a:noFill/>
          <a:ln w="9360">
            <a:noFill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349200">
              <a:lnSpc>
                <a:spcPct val="100000"/>
              </a:lnSpc>
            </a:pPr>
            <a:r>
              <a:rPr b="1" lang="en-ID" sz="2200" spc="-1" strike="noStrike">
                <a:solidFill>
                  <a:srgbClr val="000000"/>
                </a:solidFill>
                <a:latin typeface="Bookman Old Style"/>
                <a:ea typeface="MS PGothic"/>
              </a:rPr>
              <a:t>AKSES  MENUJU LOKASI PELAYANAN YANG  BELUM MEMADAI</a:t>
            </a:r>
            <a:endParaRPr b="0" lang="en-ID" sz="2200" spc="-1" strike="noStrike">
              <a:latin typeface="Arial"/>
            </a:endParaRPr>
          </a:p>
        </p:txBody>
      </p:sp>
      <p:pic>
        <p:nvPicPr>
          <p:cNvPr id="418" name="" descr=""/>
          <p:cNvPicPr/>
          <p:nvPr/>
        </p:nvPicPr>
        <p:blipFill>
          <a:blip r:embed="rId2"/>
          <a:stretch/>
        </p:blipFill>
        <p:spPr>
          <a:xfrm>
            <a:off x="4572000" y="3383280"/>
            <a:ext cx="548280" cy="493920"/>
          </a:xfrm>
          <a:prstGeom prst="rect">
            <a:avLst/>
          </a:prstGeom>
          <a:ln>
            <a:noFill/>
          </a:ln>
        </p:spPr>
      </p:pic>
      <p:sp>
        <p:nvSpPr>
          <p:cNvPr id="419" name="CustomShape 3"/>
          <p:cNvSpPr/>
          <p:nvPr/>
        </p:nvSpPr>
        <p:spPr>
          <a:xfrm>
            <a:off x="5513760" y="3291840"/>
            <a:ext cx="6674760" cy="548280"/>
          </a:xfrm>
          <a:prstGeom prst="rect">
            <a:avLst/>
          </a:prstGeom>
          <a:noFill/>
          <a:ln w="9360">
            <a:noFill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349200">
              <a:lnSpc>
                <a:spcPct val="100000"/>
              </a:lnSpc>
            </a:pPr>
            <a:r>
              <a:rPr b="1" lang="en-ID" sz="2200" spc="-1" strike="noStrike">
                <a:solidFill>
                  <a:srgbClr val="000000"/>
                </a:solidFill>
                <a:latin typeface="Bookman Old Style"/>
                <a:ea typeface="MS PGothic"/>
              </a:rPr>
              <a:t>SARANA DAN PRASARANA MOBILE PELAYANAN YANG MINIM </a:t>
            </a:r>
            <a:endParaRPr b="0" lang="en-ID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0" y="0"/>
            <a:ext cx="12188160" cy="6857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21" name="Picture 15" descr=""/>
          <p:cNvPicPr/>
          <p:nvPr/>
        </p:nvPicPr>
        <p:blipFill>
          <a:blip r:embed="rId1"/>
          <a:stretch/>
        </p:blipFill>
        <p:spPr>
          <a:xfrm>
            <a:off x="-9720" y="91440"/>
            <a:ext cx="1015200" cy="808920"/>
          </a:xfrm>
          <a:prstGeom prst="rect">
            <a:avLst/>
          </a:prstGeom>
          <a:ln w="9360">
            <a:noFill/>
          </a:ln>
        </p:spPr>
      </p:pic>
      <p:sp>
        <p:nvSpPr>
          <p:cNvPr id="422" name="CustomShape 2"/>
          <p:cNvSpPr/>
          <p:nvPr/>
        </p:nvSpPr>
        <p:spPr>
          <a:xfrm>
            <a:off x="2743200" y="430200"/>
            <a:ext cx="7061760" cy="48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ID" sz="2800" spc="-1" strike="noStrike">
                <a:solidFill>
                  <a:srgbClr val="000000"/>
                </a:solidFill>
                <a:latin typeface="Bookman Old Style"/>
                <a:ea typeface="MS PGothic"/>
              </a:rPr>
              <a:t>PEMBELAJARAN YANG DAPAT DIPETIK</a:t>
            </a:r>
            <a:endParaRPr b="0" lang="en-ID" sz="2800" spc="-1" strike="noStrike">
              <a:latin typeface="Arial"/>
            </a:endParaRPr>
          </a:p>
        </p:txBody>
      </p:sp>
      <p:sp>
        <p:nvSpPr>
          <p:cNvPr id="423" name="CustomShape 3"/>
          <p:cNvSpPr/>
          <p:nvPr/>
        </p:nvSpPr>
        <p:spPr>
          <a:xfrm>
            <a:off x="823680" y="1618920"/>
            <a:ext cx="7061760" cy="48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ID" sz="2800" spc="-1" strike="noStrike" u="sng">
                <a:solidFill>
                  <a:srgbClr val="000000"/>
                </a:solidFill>
                <a:uFillTx/>
                <a:latin typeface="Bookman Old Style"/>
                <a:ea typeface="MS PGothic"/>
              </a:rPr>
              <a:t>Inovasi PELANGI WARGA </a:t>
            </a:r>
            <a:endParaRPr b="0" lang="en-ID" sz="2800" spc="-1" strike="noStrike">
              <a:latin typeface="Arial"/>
            </a:endParaRPr>
          </a:p>
        </p:txBody>
      </p:sp>
      <p:grpSp>
        <p:nvGrpSpPr>
          <p:cNvPr id="424" name="Group 4"/>
          <p:cNvGrpSpPr/>
          <p:nvPr/>
        </p:nvGrpSpPr>
        <p:grpSpPr>
          <a:xfrm>
            <a:off x="1920240" y="2239200"/>
            <a:ext cx="6857640" cy="3468240"/>
            <a:chOff x="1920240" y="2239200"/>
            <a:chExt cx="6857640" cy="3468240"/>
          </a:xfrm>
        </p:grpSpPr>
        <p:grpSp>
          <p:nvGrpSpPr>
            <p:cNvPr id="425" name="Group 5"/>
            <p:cNvGrpSpPr/>
            <p:nvPr/>
          </p:nvGrpSpPr>
          <p:grpSpPr>
            <a:xfrm>
              <a:off x="1920240" y="2239200"/>
              <a:ext cx="3772440" cy="1682640"/>
              <a:chOff x="1920240" y="2239200"/>
              <a:chExt cx="3772440" cy="1682640"/>
            </a:xfrm>
          </p:grpSpPr>
          <p:sp>
            <p:nvSpPr>
              <p:cNvPr id="426" name="CustomShape 6"/>
              <p:cNvSpPr/>
              <p:nvPr/>
            </p:nvSpPr>
            <p:spPr>
              <a:xfrm>
                <a:off x="1920240" y="2239200"/>
                <a:ext cx="3772440" cy="1682640"/>
              </a:xfrm>
              <a:prstGeom prst="flowChartPreparation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dist="23040" dir="5400000">
                  <a:srgbClr val="000000">
                    <a:alpha val="35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7" name="CustomShape 7"/>
              <p:cNvSpPr/>
              <p:nvPr/>
            </p:nvSpPr>
            <p:spPr>
              <a:xfrm>
                <a:off x="2674800" y="2239200"/>
                <a:ext cx="2262960" cy="16826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5400" rIns="95400" tIns="95400" bIns="95400" anchor="ctr"/>
              <a:p>
                <a:pPr algn="ctr">
                  <a:lnSpc>
                    <a:spcPct val="90000"/>
                  </a:lnSpc>
                  <a:spcAft>
                    <a:spcPts val="876"/>
                  </a:spcAft>
                </a:pPr>
                <a:r>
                  <a:rPr b="1" lang="en-ID" sz="2200" spc="-1" strike="noStrike">
                    <a:solidFill>
                      <a:srgbClr val="ffffff"/>
                    </a:solidFill>
                    <a:latin typeface="Calibri"/>
                    <a:ea typeface="DejaVu Sans"/>
                  </a:rPr>
                  <a:t>MEMILIKI POTENSI BERKELANJUTAN</a:t>
                </a:r>
                <a:endParaRPr b="0" lang="en-ID" sz="2200" spc="-1" strike="noStrike">
                  <a:latin typeface="Arial"/>
                </a:endParaRPr>
              </a:p>
            </p:txBody>
          </p:sp>
        </p:grpSp>
        <p:grpSp>
          <p:nvGrpSpPr>
            <p:cNvPr id="428" name="Group 8"/>
            <p:cNvGrpSpPr/>
            <p:nvPr/>
          </p:nvGrpSpPr>
          <p:grpSpPr>
            <a:xfrm>
              <a:off x="5005440" y="3149280"/>
              <a:ext cx="3772440" cy="1682640"/>
              <a:chOff x="5005440" y="3149280"/>
              <a:chExt cx="3772440" cy="1682640"/>
            </a:xfrm>
          </p:grpSpPr>
          <p:sp>
            <p:nvSpPr>
              <p:cNvPr id="429" name="CustomShape 9"/>
              <p:cNvSpPr/>
              <p:nvPr/>
            </p:nvSpPr>
            <p:spPr>
              <a:xfrm>
                <a:off x="5005440" y="3149280"/>
                <a:ext cx="3772440" cy="1682640"/>
              </a:xfrm>
              <a:prstGeom prst="flowChartPreparation">
                <a:avLst/>
              </a:prstGeom>
              <a:solidFill>
                <a:srgbClr val="4f6228"/>
              </a:solidFill>
              <a:ln>
                <a:noFill/>
              </a:ln>
              <a:effectLst>
                <a:outerShdw dist="23040" dir="5400000">
                  <a:srgbClr val="000000">
                    <a:alpha val="35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30" name="CustomShape 10"/>
              <p:cNvSpPr/>
              <p:nvPr/>
            </p:nvSpPr>
            <p:spPr>
              <a:xfrm>
                <a:off x="5759640" y="3149280"/>
                <a:ext cx="2263320" cy="16826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5400" rIns="95400" tIns="95400" bIns="95400" anchor="ctr"/>
              <a:p>
                <a:pPr algn="ctr">
                  <a:lnSpc>
                    <a:spcPct val="90000"/>
                  </a:lnSpc>
                  <a:spcAft>
                    <a:spcPts val="876"/>
                  </a:spcAft>
                </a:pPr>
                <a:r>
                  <a:rPr b="1" lang="en-ID" sz="1600" spc="-1" strike="noStrike">
                    <a:solidFill>
                      <a:srgbClr val="ffffff"/>
                    </a:solidFill>
                    <a:latin typeface="Calibri"/>
                    <a:ea typeface="DejaVu Sans"/>
                  </a:rPr>
                  <a:t>MERUPAKAN IDE YANG VISIONER DAN LUAR BIASA UNTUK MENJADI METODE BARU PROGRAM PENINGKATAN CAKUPAN KEPEMILIKAN KTP-el </a:t>
                </a:r>
                <a:endParaRPr b="0" lang="en-ID" sz="1600" spc="-1" strike="noStrike">
                  <a:latin typeface="Arial"/>
                </a:endParaRPr>
              </a:p>
            </p:txBody>
          </p:sp>
        </p:grpSp>
        <p:grpSp>
          <p:nvGrpSpPr>
            <p:cNvPr id="431" name="Group 11"/>
            <p:cNvGrpSpPr/>
            <p:nvPr/>
          </p:nvGrpSpPr>
          <p:grpSpPr>
            <a:xfrm>
              <a:off x="1920240" y="4024800"/>
              <a:ext cx="3772440" cy="1682640"/>
              <a:chOff x="1920240" y="4024800"/>
              <a:chExt cx="3772440" cy="1682640"/>
            </a:xfrm>
          </p:grpSpPr>
          <p:sp>
            <p:nvSpPr>
              <p:cNvPr id="432" name="CustomShape 12"/>
              <p:cNvSpPr/>
              <p:nvPr/>
            </p:nvSpPr>
            <p:spPr>
              <a:xfrm>
                <a:off x="1920240" y="4024800"/>
                <a:ext cx="3772440" cy="1682640"/>
              </a:xfrm>
              <a:prstGeom prst="flowChartPreparation">
                <a:avLst/>
              </a:prstGeom>
              <a:solidFill>
                <a:srgbClr val="254061"/>
              </a:solidFill>
              <a:ln>
                <a:noFill/>
              </a:ln>
              <a:effectLst>
                <a:outerShdw dist="23040" dir="5400000">
                  <a:srgbClr val="000000">
                    <a:alpha val="35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33" name="CustomShape 13"/>
              <p:cNvSpPr/>
              <p:nvPr/>
            </p:nvSpPr>
            <p:spPr>
              <a:xfrm>
                <a:off x="2674800" y="4024800"/>
                <a:ext cx="2262960" cy="16826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5400" rIns="95400" tIns="95400" bIns="95400" anchor="ctr"/>
              <a:p>
                <a:pPr algn="ctr">
                  <a:lnSpc>
                    <a:spcPct val="90000"/>
                  </a:lnSpc>
                  <a:spcAft>
                    <a:spcPts val="876"/>
                  </a:spcAft>
                </a:pPr>
                <a:r>
                  <a:rPr b="1" lang="en-ID" sz="1600" spc="-1" strike="noStrike">
                    <a:solidFill>
                      <a:srgbClr val="ffffff"/>
                    </a:solidFill>
                    <a:latin typeface="Calibri"/>
                    <a:ea typeface="DejaVu Sans"/>
                  </a:rPr>
                  <a:t>SEBAGAI SALAH SATU ACTION YANG RASIONAL DAN EFEKTIF GUNA MENINGKATKAN CAKUPAN KEPEMILIKAN KTP-el</a:t>
                </a:r>
                <a:endParaRPr b="0" lang="en-ID" sz="1600" spc="-1" strike="noStrike">
                  <a:latin typeface="Arial"/>
                </a:endParaRPr>
              </a:p>
            </p:txBody>
          </p:sp>
        </p:grpSp>
      </p:grpSp>
    </p:spTree>
  </p:cSld>
  <p:transition>
    <p:dissolve/>
  </p:transition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609120" y="3200400"/>
            <a:ext cx="109692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D" sz="8800" spc="-1" strike="noStrike">
                <a:solidFill>
                  <a:srgbClr val="215968"/>
                </a:solidFill>
                <a:latin typeface="Banty"/>
              </a:rPr>
              <a:t>TerimaKasih</a:t>
            </a:r>
            <a:endParaRPr b="0" lang="en-ID" sz="8800" spc="-1" strike="noStrike">
              <a:latin typeface="Arial"/>
            </a:endParaRPr>
          </a:p>
        </p:txBody>
      </p:sp>
      <p:pic>
        <p:nvPicPr>
          <p:cNvPr id="435" name="Picture 15" descr=""/>
          <p:cNvPicPr/>
          <p:nvPr/>
        </p:nvPicPr>
        <p:blipFill>
          <a:blip r:embed="rId1"/>
          <a:stretch/>
        </p:blipFill>
        <p:spPr>
          <a:xfrm>
            <a:off x="5120640" y="1751040"/>
            <a:ext cx="1474200" cy="11746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2" descr=""/>
          <p:cNvPicPr/>
          <p:nvPr/>
        </p:nvPicPr>
        <p:blipFill>
          <a:blip r:embed="rId1"/>
          <a:stretch/>
        </p:blipFill>
        <p:spPr>
          <a:xfrm>
            <a:off x="0" y="-16200"/>
            <a:ext cx="12187440" cy="6841800"/>
          </a:xfrm>
          <a:prstGeom prst="rect">
            <a:avLst/>
          </a:prstGeom>
          <a:ln>
            <a:noFill/>
          </a:ln>
        </p:spPr>
      </p:pic>
      <p:sp>
        <p:nvSpPr>
          <p:cNvPr id="309" name="CustomShape 1"/>
          <p:cNvSpPr/>
          <p:nvPr/>
        </p:nvSpPr>
        <p:spPr>
          <a:xfrm>
            <a:off x="1464120" y="628920"/>
            <a:ext cx="2593440" cy="179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80000"/>
              </a:lnSpc>
            </a:pPr>
            <a:endParaRPr b="0" lang="en-ID" sz="18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en-ID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ID" sz="1800" spc="-1" strike="noStrike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2194560" y="1031400"/>
            <a:ext cx="3878640" cy="704880"/>
          </a:xfrm>
          <a:prstGeom prst="curvedDownArrow">
            <a:avLst>
              <a:gd name="adj1" fmla="val 25000"/>
              <a:gd name="adj2" fmla="val 50000"/>
              <a:gd name="adj3" fmla="val 49194"/>
            </a:avLst>
          </a:prstGeom>
          <a:solidFill>
            <a:srgbClr val="ffc000"/>
          </a:solidFill>
          <a:ln w="25560">
            <a:solidFill>
              <a:srgbClr val="2571b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CustomShape 3"/>
          <p:cNvSpPr/>
          <p:nvPr/>
        </p:nvSpPr>
        <p:spPr>
          <a:xfrm>
            <a:off x="1097280" y="457200"/>
            <a:ext cx="2832120" cy="1279080"/>
          </a:xfrm>
          <a:prstGeom prst="ellipse">
            <a:avLst/>
          </a:prstGeom>
          <a:gradFill rotWithShape="0">
            <a:gsLst>
              <a:gs pos="0">
                <a:srgbClr val="155aa0"/>
              </a:gs>
              <a:gs pos="100000">
                <a:srgbClr val="1d80e3"/>
              </a:gs>
            </a:gsLst>
            <a:lin ang="5400000"/>
          </a:gradFill>
          <a:ln w="25560">
            <a:solidFill>
              <a:srgbClr val="2571b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CustomShape 4"/>
          <p:cNvSpPr/>
          <p:nvPr/>
        </p:nvSpPr>
        <p:spPr>
          <a:xfrm>
            <a:off x="1503720" y="531000"/>
            <a:ext cx="2224800" cy="94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ID" sz="2800" spc="-1" strike="noStrike">
                <a:solidFill>
                  <a:srgbClr val="ffffff"/>
                </a:solidFill>
                <a:latin typeface="Arial Rounded MT Bold"/>
                <a:ea typeface="DejaVu Sans"/>
              </a:rPr>
              <a:t>PELANGI </a:t>
            </a:r>
            <a:endParaRPr b="0" lang="en-ID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ID" sz="2800" spc="-1" strike="noStrike">
                <a:solidFill>
                  <a:srgbClr val="ffffff"/>
                </a:solidFill>
                <a:latin typeface="Arial Rounded MT Bold"/>
                <a:ea typeface="DejaVu Sans"/>
              </a:rPr>
              <a:t>WARGA</a:t>
            </a:r>
            <a:endParaRPr b="0" lang="en-ID" sz="2800" spc="-1" strike="noStrike">
              <a:latin typeface="Arial"/>
            </a:endParaRPr>
          </a:p>
        </p:txBody>
      </p:sp>
      <p:sp>
        <p:nvSpPr>
          <p:cNvPr id="313" name="CustomShape 5"/>
          <p:cNvSpPr/>
          <p:nvPr/>
        </p:nvSpPr>
        <p:spPr>
          <a:xfrm rot="21583200">
            <a:off x="5030640" y="1827720"/>
            <a:ext cx="1919160" cy="997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79700"/>
              </a:gs>
              <a:gs pos="100000">
                <a:srgbClr val="d6d600"/>
              </a:gs>
            </a:gsLst>
            <a:lin ang="5400000"/>
          </a:gradFill>
          <a:ln w="25560">
            <a:solidFill>
              <a:srgbClr val="2571b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CustomShape 6"/>
          <p:cNvSpPr/>
          <p:nvPr/>
        </p:nvSpPr>
        <p:spPr>
          <a:xfrm>
            <a:off x="4846680" y="1935000"/>
            <a:ext cx="2224800" cy="82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ID" sz="2400" spc="-1" strike="noStrike">
                <a:solidFill>
                  <a:srgbClr val="ff0000"/>
                </a:solidFill>
                <a:latin typeface="Arial Rounded MT Bold"/>
                <a:ea typeface="DejaVu Sans"/>
              </a:rPr>
              <a:t>LATAR</a:t>
            </a:r>
            <a:endParaRPr b="0" lang="en-ID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ID" sz="2400" spc="-1" strike="noStrike">
                <a:solidFill>
                  <a:srgbClr val="ff0000"/>
                </a:solidFill>
                <a:latin typeface="Arial Rounded MT Bold"/>
                <a:ea typeface="DejaVu Sans"/>
              </a:rPr>
              <a:t>BELAKANG</a:t>
            </a:r>
            <a:endParaRPr b="0" lang="en-ID" sz="2400" spc="-1" strike="noStrike">
              <a:latin typeface="Arial"/>
            </a:endParaRPr>
          </a:p>
        </p:txBody>
      </p:sp>
      <p:sp>
        <p:nvSpPr>
          <p:cNvPr id="315" name="CustomShape 7"/>
          <p:cNvSpPr/>
          <p:nvPr/>
        </p:nvSpPr>
        <p:spPr>
          <a:xfrm>
            <a:off x="457200" y="3075480"/>
            <a:ext cx="9730080" cy="365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 b="0" lang="en-ID" sz="1800" spc="-1" strike="noStrike">
              <a:latin typeface="Arial"/>
            </a:endParaRPr>
          </a:p>
          <a:p>
            <a:pPr marL="343080" indent="-341640" algn="just">
              <a:lnSpc>
                <a:spcPct val="100000"/>
              </a:lnSpc>
              <a:buClr>
                <a:srgbClr val="ffffff"/>
              </a:buClr>
              <a:buFont typeface="StarSymbol"/>
              <a:buAutoNum type="arabicPeriod"/>
            </a:pPr>
            <a:r>
              <a:rPr b="1" lang="en-ID" sz="2200" spc="-1" strike="noStrike">
                <a:solidFill>
                  <a:srgbClr val="ffffff"/>
                </a:solidFill>
                <a:latin typeface="Arial Rounded MT Bold"/>
                <a:ea typeface="DejaVu Sans"/>
              </a:rPr>
              <a:t>PROSES PELAYANAN PENERBITAN KTP-eL TIDAK ADA KEPASTIAN WAKTU</a:t>
            </a:r>
            <a:endParaRPr b="0" lang="en-ID" sz="2200" spc="-1" strike="noStrike">
              <a:latin typeface="Arial"/>
            </a:endParaRPr>
          </a:p>
          <a:p>
            <a:pPr marL="343080" indent="-341640" algn="just">
              <a:lnSpc>
                <a:spcPct val="100000"/>
              </a:lnSpc>
              <a:buClr>
                <a:srgbClr val="ffffff"/>
              </a:buClr>
              <a:buFont typeface="StarSymbol"/>
              <a:buAutoNum type="arabicPeriod"/>
            </a:pPr>
            <a:r>
              <a:rPr b="1" lang="en-ID" sz="2200" spc="-1" strike="noStrike">
                <a:solidFill>
                  <a:srgbClr val="ffffff"/>
                </a:solidFill>
                <a:latin typeface="Arial Rounded MT Bold"/>
                <a:ea typeface="DejaVu Sans"/>
              </a:rPr>
              <a:t>AKSES UNTUK PEREKAMAN KTP-eL SANGAT JAUH DARI IBU KOTA KECAMATAN/KABUPATEN SEHINGGA MEMBUTUHKAN BIAYA YANG BESAR</a:t>
            </a:r>
            <a:endParaRPr b="0" lang="en-ID" sz="2200" spc="-1" strike="noStrike">
              <a:latin typeface="Arial"/>
            </a:endParaRPr>
          </a:p>
          <a:p>
            <a:pPr marL="343080" indent="-341640" algn="just">
              <a:lnSpc>
                <a:spcPct val="100000"/>
              </a:lnSpc>
              <a:buClr>
                <a:srgbClr val="ffffff"/>
              </a:buClr>
              <a:buFont typeface="StarSymbol"/>
              <a:buAutoNum type="arabicPeriod"/>
            </a:pPr>
            <a:r>
              <a:rPr b="1" lang="en-ID" sz="2200" spc="-1" strike="noStrike">
                <a:solidFill>
                  <a:srgbClr val="ffffff"/>
                </a:solidFill>
                <a:latin typeface="Arial Rounded MT Bold"/>
                <a:ea typeface="DejaVu Sans"/>
              </a:rPr>
              <a:t>PEREKAMAN BAGI PENYANDANG DISABILITAS, CACAT FISIK/MENTAL DAN LANSIA </a:t>
            </a:r>
            <a:endParaRPr b="0" lang="en-ID" sz="2200" spc="-1" strike="noStrike">
              <a:latin typeface="Arial"/>
            </a:endParaRPr>
          </a:p>
          <a:p>
            <a:pPr marL="343080" indent="-341640" algn="just">
              <a:lnSpc>
                <a:spcPct val="100000"/>
              </a:lnSpc>
              <a:buClr>
                <a:srgbClr val="ffffff"/>
              </a:buClr>
              <a:buFont typeface="StarSymbol"/>
              <a:buAutoNum type="arabicPeriod"/>
            </a:pPr>
            <a:r>
              <a:rPr b="1" lang="en-ID" sz="2200" spc="-1" strike="noStrike">
                <a:solidFill>
                  <a:srgbClr val="ffffff"/>
                </a:solidFill>
                <a:latin typeface="Arial Rounded MT Bold"/>
                <a:ea typeface="DejaVu Sans"/>
              </a:rPr>
              <a:t>MASIH ADANYA KTP GANDA</a:t>
            </a:r>
            <a:endParaRPr b="0" lang="en-ID" sz="2200" spc="-1" strike="noStrike">
              <a:latin typeface="Arial"/>
            </a:endParaRPr>
          </a:p>
          <a:p>
            <a:pPr marL="343080" indent="-341640" algn="just">
              <a:lnSpc>
                <a:spcPct val="100000"/>
              </a:lnSpc>
              <a:buClr>
                <a:srgbClr val="ffffff"/>
              </a:buClr>
              <a:buFont typeface="StarSymbol"/>
              <a:buAutoNum type="arabicPeriod"/>
            </a:pPr>
            <a:r>
              <a:rPr b="1" lang="en-ID" sz="2200" spc="-1" strike="noStrike">
                <a:solidFill>
                  <a:srgbClr val="ffffff"/>
                </a:solidFill>
                <a:latin typeface="Arial Rounded MT Bold"/>
                <a:ea typeface="DejaVu Sans"/>
              </a:rPr>
              <a:t>CAKUPAN KEPEMILIKAN KTP-eL </a:t>
            </a:r>
            <a:endParaRPr b="0" lang="en-ID" sz="2200" spc="-1" strike="noStrike">
              <a:latin typeface="Arial"/>
            </a:endParaRPr>
          </a:p>
          <a:p>
            <a:pPr marL="343080" indent="-341640" algn="just">
              <a:lnSpc>
                <a:spcPct val="100000"/>
              </a:lnSpc>
              <a:buClr>
                <a:srgbClr val="ffffff"/>
              </a:buClr>
              <a:buFont typeface="StarSymbol"/>
              <a:buAutoNum type="arabicPeriod"/>
            </a:pPr>
            <a:r>
              <a:rPr b="1" lang="en-ID" sz="2200" spc="-1" strike="noStrike">
                <a:solidFill>
                  <a:srgbClr val="ffffff"/>
                </a:solidFill>
                <a:latin typeface="Arial Rounded MT Bold"/>
                <a:ea typeface="DejaVu Sans"/>
              </a:rPr>
              <a:t>DLL</a:t>
            </a:r>
            <a:endParaRPr b="0" lang="en-ID" sz="2200" spc="-1" strike="noStrike">
              <a:latin typeface="Arial"/>
            </a:endParaRPr>
          </a:p>
        </p:txBody>
      </p:sp>
      <p:sp>
        <p:nvSpPr>
          <p:cNvPr id="316" name="CustomShape 8"/>
          <p:cNvSpPr/>
          <p:nvPr/>
        </p:nvSpPr>
        <p:spPr>
          <a:xfrm>
            <a:off x="182880" y="3383280"/>
            <a:ext cx="10423800" cy="3346920"/>
          </a:xfrm>
          <a:prstGeom prst="roundRect">
            <a:avLst>
              <a:gd name="adj" fmla="val 16667"/>
            </a:avLst>
          </a:prstGeom>
          <a:solidFill>
            <a:srgbClr val="002060">
              <a:alpha val="35000"/>
            </a:srgbClr>
          </a:solidFill>
          <a:ln w="25560">
            <a:solidFill>
              <a:srgbClr val="2571b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CustomShape 9"/>
          <p:cNvSpPr/>
          <p:nvPr/>
        </p:nvSpPr>
        <p:spPr>
          <a:xfrm>
            <a:off x="5303520" y="2883240"/>
            <a:ext cx="1310760" cy="48348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155aa0"/>
              </a:gs>
              <a:gs pos="100000">
                <a:srgbClr val="1d80e3"/>
              </a:gs>
            </a:gsLst>
            <a:lin ang="5400000"/>
          </a:gradFill>
          <a:ln w="25560">
            <a:solidFill>
              <a:srgbClr val="2571bc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" descr=""/>
          <p:cNvPicPr/>
          <p:nvPr/>
        </p:nvPicPr>
        <p:blipFill>
          <a:blip r:embed="rId1"/>
          <a:stretch/>
        </p:blipFill>
        <p:spPr>
          <a:xfrm>
            <a:off x="1645920" y="1325880"/>
            <a:ext cx="2559240" cy="1507680"/>
          </a:xfrm>
          <a:prstGeom prst="rect">
            <a:avLst/>
          </a:prstGeom>
          <a:ln>
            <a:noFill/>
          </a:ln>
        </p:spPr>
      </p:pic>
      <p:pic>
        <p:nvPicPr>
          <p:cNvPr id="319" name="" descr=""/>
          <p:cNvPicPr/>
          <p:nvPr/>
        </p:nvPicPr>
        <p:blipFill>
          <a:blip r:embed="rId2"/>
          <a:stretch/>
        </p:blipFill>
        <p:spPr>
          <a:xfrm>
            <a:off x="4145760" y="1325880"/>
            <a:ext cx="2894040" cy="1461960"/>
          </a:xfrm>
          <a:prstGeom prst="rect">
            <a:avLst/>
          </a:prstGeom>
          <a:ln>
            <a:noFill/>
          </a:ln>
        </p:spPr>
      </p:pic>
      <p:pic>
        <p:nvPicPr>
          <p:cNvPr id="320" name="" descr=""/>
          <p:cNvPicPr/>
          <p:nvPr/>
        </p:nvPicPr>
        <p:blipFill>
          <a:blip r:embed="rId3"/>
          <a:stretch/>
        </p:blipFill>
        <p:spPr>
          <a:xfrm>
            <a:off x="7040880" y="1325880"/>
            <a:ext cx="2539080" cy="1461960"/>
          </a:xfrm>
          <a:prstGeom prst="rect">
            <a:avLst/>
          </a:prstGeom>
          <a:ln>
            <a:noFill/>
          </a:ln>
        </p:spPr>
      </p:pic>
      <p:sp>
        <p:nvSpPr>
          <p:cNvPr id="321" name="CustomShape 1"/>
          <p:cNvSpPr/>
          <p:nvPr/>
        </p:nvSpPr>
        <p:spPr>
          <a:xfrm>
            <a:off x="2638800" y="342720"/>
            <a:ext cx="6399720" cy="82188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ID" sz="2600" spc="-1" strike="noStrike">
                <a:solidFill>
                  <a:srgbClr val="000000"/>
                </a:solidFill>
                <a:latin typeface="Arial"/>
                <a:ea typeface="DejaVu Sans"/>
              </a:rPr>
              <a:t>PENDEKATAN STRATEGI INOVASI</a:t>
            </a:r>
            <a:endParaRPr b="0" lang="en-ID" sz="2600" spc="-1" strike="noStrike">
              <a:latin typeface="Arial"/>
            </a:endParaRPr>
          </a:p>
        </p:txBody>
      </p:sp>
      <p:graphicFrame>
        <p:nvGraphicFramePr>
          <p:cNvPr id="322" name="Object 2"/>
          <p:cNvGraphicFramePr/>
          <p:nvPr/>
        </p:nvGraphicFramePr>
        <p:xfrm>
          <a:off x="139680" y="3733560"/>
          <a:ext cx="12005640" cy="31089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23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139680" y="3733560"/>
                    <a:ext cx="12005640" cy="310896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sp>
        <p:nvSpPr>
          <p:cNvPr id="324" name="CustomShape 3"/>
          <p:cNvSpPr/>
          <p:nvPr/>
        </p:nvSpPr>
        <p:spPr>
          <a:xfrm>
            <a:off x="2638800" y="342720"/>
            <a:ext cx="6399720" cy="82188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ID" sz="2600" spc="-1" strike="noStrike">
                <a:solidFill>
                  <a:srgbClr val="000000"/>
                </a:solidFill>
                <a:latin typeface="Arial"/>
                <a:ea typeface="DejaVu Sans"/>
              </a:rPr>
              <a:t>PENDEKATAN STRATEGI INOVASI</a:t>
            </a:r>
            <a:endParaRPr b="0" lang="en-ID" sz="2600" spc="-1" strike="noStrike">
              <a:latin typeface="Arial"/>
            </a:endParaRPr>
          </a:p>
        </p:txBody>
      </p:sp>
      <p:sp>
        <p:nvSpPr>
          <p:cNvPr id="325" name="CustomShape 4"/>
          <p:cNvSpPr/>
          <p:nvPr/>
        </p:nvSpPr>
        <p:spPr>
          <a:xfrm>
            <a:off x="274320" y="3291840"/>
            <a:ext cx="10606680" cy="25592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ID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Inovasi PELANGI WARGA (Pelayanan Keliling Sambangi Warga), diawali pada Tahun 2016, </a:t>
            </a:r>
            <a:endParaRPr b="0" lang="en-ID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ID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en-ID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kemudian lebih dikembangkan pada tahun 2017 dan sampai sekarang. Pelayanan Keliling Sambangi </a:t>
            </a:r>
            <a:endParaRPr b="0" lang="en-ID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ID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Warga yaitu  pelayanan yang dilakukan oleh Petugas dari Dinas Kependudukan dan Pencatatan Sipil</a:t>
            </a:r>
            <a:endParaRPr b="0" lang="en-ID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ID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en-ID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dengan menyambangi setiap rumah penduduk atau warga yang belum memiliki dokumen</a:t>
            </a:r>
            <a:endParaRPr b="0" lang="en-ID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ID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en-ID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kependudukan khususnya KTP Elektronik dan Kartu Keluarga.</a:t>
            </a:r>
            <a:endParaRPr b="0" lang="en-ID" sz="2000" spc="-1" strike="noStrike">
              <a:latin typeface="Arial"/>
            </a:endParaRPr>
          </a:p>
        </p:txBody>
      </p:sp>
      <p:sp>
        <p:nvSpPr>
          <p:cNvPr id="326" name="CustomShape 5"/>
          <p:cNvSpPr/>
          <p:nvPr/>
        </p:nvSpPr>
        <p:spPr>
          <a:xfrm>
            <a:off x="2638800" y="342720"/>
            <a:ext cx="6399720" cy="82188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ID" sz="2600" spc="-1" strike="noStrike">
                <a:solidFill>
                  <a:srgbClr val="000000"/>
                </a:solidFill>
                <a:latin typeface="Arial"/>
                <a:ea typeface="DejaVu Sans"/>
              </a:rPr>
              <a:t>PENDEKATAN STRATEGI INOVASI</a:t>
            </a:r>
            <a:endParaRPr b="0" lang="en-ID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147600" y="0"/>
            <a:ext cx="11782440" cy="96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2"/>
          <p:cNvSpPr/>
          <p:nvPr/>
        </p:nvSpPr>
        <p:spPr>
          <a:xfrm>
            <a:off x="3383280" y="1009800"/>
            <a:ext cx="5851080" cy="81792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25560">
            <a:solidFill>
              <a:srgbClr val="43729d"/>
            </a:solidFill>
            <a:round/>
          </a:ln>
          <a:effectLst>
            <a:outerShdw dist="0" dir="0">
              <a:srgbClr val="000000">
                <a:alpha val="3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en-ID" sz="4800" spc="-1" strike="noStrike">
                <a:solidFill>
                  <a:srgbClr val="ffffff"/>
                </a:solidFill>
                <a:latin typeface="Calibri"/>
                <a:ea typeface="DejaVu Sans"/>
              </a:rPr>
              <a:t>SASARAN KEGIATAN</a:t>
            </a:r>
            <a:endParaRPr b="0" lang="en-ID" sz="4800" spc="-1" strike="noStrike">
              <a:latin typeface="Arial"/>
            </a:endParaRPr>
          </a:p>
        </p:txBody>
      </p:sp>
      <p:sp>
        <p:nvSpPr>
          <p:cNvPr id="329" name="CustomShape 3"/>
          <p:cNvSpPr/>
          <p:nvPr/>
        </p:nvSpPr>
        <p:spPr>
          <a:xfrm>
            <a:off x="287280" y="2926800"/>
            <a:ext cx="2181240" cy="1553400"/>
          </a:xfrm>
          <a:prstGeom prst="roundRect">
            <a:avLst>
              <a:gd name="adj" fmla="val 16667"/>
            </a:avLst>
          </a:prstGeom>
          <a:solidFill>
            <a:srgbClr val="a9d18e"/>
          </a:solidFill>
          <a:ln w="25560">
            <a:solidFill>
              <a:srgbClr val="43729d"/>
            </a:solidFill>
            <a:round/>
          </a:ln>
          <a:effectLst>
            <a:outerShdw dist="0" dir="0">
              <a:srgbClr val="000000">
                <a:alpha val="3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en-ID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KTP PEMULA </a:t>
            </a:r>
            <a:endParaRPr b="0" lang="en-ID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en-ID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SMA/MA/SEDERAJAT</a:t>
            </a:r>
            <a:endParaRPr b="0" lang="en-ID" sz="2000" spc="-1" strike="noStrike">
              <a:latin typeface="Arial"/>
            </a:endParaRPr>
          </a:p>
        </p:txBody>
      </p:sp>
      <p:sp>
        <p:nvSpPr>
          <p:cNvPr id="330" name="CustomShape 4"/>
          <p:cNvSpPr/>
          <p:nvPr/>
        </p:nvSpPr>
        <p:spPr>
          <a:xfrm>
            <a:off x="2706480" y="2962080"/>
            <a:ext cx="2907000" cy="1512360"/>
          </a:xfrm>
          <a:prstGeom prst="roundRect">
            <a:avLst>
              <a:gd name="adj" fmla="val 16667"/>
            </a:avLst>
          </a:prstGeom>
          <a:solidFill>
            <a:srgbClr val="a9d18e"/>
          </a:solidFill>
          <a:ln w="25560">
            <a:solidFill>
              <a:srgbClr val="43729d"/>
            </a:solidFill>
            <a:round/>
          </a:ln>
          <a:effectLst>
            <a:outerShdw dist="0" dir="0">
              <a:srgbClr val="000000">
                <a:alpha val="3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en-ID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PENDUDUK RENTAN DAN LAYANAN KESEHATAN</a:t>
            </a:r>
            <a:endParaRPr b="0" lang="en-ID" sz="2000" spc="-1" strike="noStrike">
              <a:latin typeface="Arial"/>
            </a:endParaRPr>
          </a:p>
        </p:txBody>
      </p:sp>
      <p:sp>
        <p:nvSpPr>
          <p:cNvPr id="331" name="CustomShape 5"/>
          <p:cNvSpPr/>
          <p:nvPr/>
        </p:nvSpPr>
        <p:spPr>
          <a:xfrm flipH="1">
            <a:off x="1461600" y="1828800"/>
            <a:ext cx="4570200" cy="100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5597d3"/>
            </a:solidFill>
            <a:round/>
            <a:tailEnd len="med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CustomShape 6"/>
          <p:cNvSpPr/>
          <p:nvPr/>
        </p:nvSpPr>
        <p:spPr>
          <a:xfrm>
            <a:off x="11460600" y="6395040"/>
            <a:ext cx="429480" cy="287280"/>
          </a:xfrm>
          <a:prstGeom prst="ellipse">
            <a:avLst/>
          </a:prstGeom>
          <a:solidFill>
            <a:srgbClr val="4472c4"/>
          </a:solidFill>
          <a:ln>
            <a:noFill/>
          </a:ln>
          <a:effectLst>
            <a:outerShdw dist="19080" dir="540000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fld id="{3AB1499D-3367-4293-AC5D-D3308EE93E25}" type="slidenum">
              <a:rPr b="1" lang="en-ID" sz="1400" spc="-1" strike="noStrike">
                <a:solidFill>
                  <a:srgbClr val="ffffff"/>
                </a:solidFill>
                <a:latin typeface="Tahoma"/>
                <a:ea typeface="Tahoma"/>
              </a:rPr>
              <a:t>&lt;number&gt;</a:t>
            </a:fld>
            <a:endParaRPr b="0" lang="en-ID" sz="1400" spc="-1" strike="noStrike">
              <a:latin typeface="Arial"/>
            </a:endParaRPr>
          </a:p>
        </p:txBody>
      </p:sp>
      <p:sp>
        <p:nvSpPr>
          <p:cNvPr id="333" name="CustomShape 7"/>
          <p:cNvSpPr/>
          <p:nvPr/>
        </p:nvSpPr>
        <p:spPr>
          <a:xfrm>
            <a:off x="5904720" y="2967840"/>
            <a:ext cx="2907000" cy="1512360"/>
          </a:xfrm>
          <a:prstGeom prst="roundRect">
            <a:avLst>
              <a:gd name="adj" fmla="val 16667"/>
            </a:avLst>
          </a:prstGeom>
          <a:solidFill>
            <a:srgbClr val="a9d18e"/>
          </a:solidFill>
          <a:ln w="25560">
            <a:solidFill>
              <a:srgbClr val="43729d"/>
            </a:solidFill>
            <a:round/>
          </a:ln>
          <a:effectLst>
            <a:outerShdw dist="0" dir="0">
              <a:srgbClr val="000000">
                <a:alpha val="3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en-ID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PENYANDANG DISABILITAS, CACAT FISIK/MENTAL DAN LANSIA</a:t>
            </a:r>
            <a:endParaRPr b="0" lang="en-ID" sz="2000" spc="-1" strike="noStrike">
              <a:latin typeface="Arial"/>
            </a:endParaRPr>
          </a:p>
        </p:txBody>
      </p:sp>
      <p:sp>
        <p:nvSpPr>
          <p:cNvPr id="334" name="CustomShape 8"/>
          <p:cNvSpPr/>
          <p:nvPr/>
        </p:nvSpPr>
        <p:spPr>
          <a:xfrm flipH="1">
            <a:off x="4479120" y="1737360"/>
            <a:ext cx="1552680" cy="1188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5597d3"/>
            </a:solidFill>
            <a:round/>
            <a:tailEnd len="med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CustomShape 9"/>
          <p:cNvSpPr/>
          <p:nvPr/>
        </p:nvSpPr>
        <p:spPr>
          <a:xfrm>
            <a:off x="6035400" y="1828800"/>
            <a:ext cx="1005120" cy="109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5597d3"/>
            </a:solidFill>
            <a:round/>
            <a:tailEnd len="med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CustomShape 10"/>
          <p:cNvSpPr/>
          <p:nvPr/>
        </p:nvSpPr>
        <p:spPr>
          <a:xfrm>
            <a:off x="6035400" y="1828080"/>
            <a:ext cx="4479840" cy="109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5597d3"/>
            </a:solidFill>
            <a:round/>
            <a:tailEnd len="med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CustomShape 11"/>
          <p:cNvSpPr/>
          <p:nvPr/>
        </p:nvSpPr>
        <p:spPr>
          <a:xfrm>
            <a:off x="8974080" y="2926800"/>
            <a:ext cx="2181240" cy="1553400"/>
          </a:xfrm>
          <a:prstGeom prst="roundRect">
            <a:avLst>
              <a:gd name="adj" fmla="val 16667"/>
            </a:avLst>
          </a:prstGeom>
          <a:solidFill>
            <a:srgbClr val="a9d18e"/>
          </a:solidFill>
          <a:ln w="25560">
            <a:solidFill>
              <a:srgbClr val="43729d"/>
            </a:solidFill>
            <a:round/>
          </a:ln>
          <a:effectLst>
            <a:outerShdw dist="0" dir="0">
              <a:srgbClr val="000000">
                <a:alpha val="3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en-ID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KTP GANDA</a:t>
            </a:r>
            <a:endParaRPr b="0" lang="en-ID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Picture 2" descr=""/>
          <p:cNvPicPr/>
          <p:nvPr/>
        </p:nvPicPr>
        <p:blipFill>
          <a:blip r:embed="rId1"/>
          <a:stretch/>
        </p:blipFill>
        <p:spPr>
          <a:xfrm>
            <a:off x="0" y="45000"/>
            <a:ext cx="12187440" cy="6841800"/>
          </a:xfrm>
          <a:prstGeom prst="rect">
            <a:avLst/>
          </a:prstGeom>
          <a:ln>
            <a:noFill/>
          </a:ln>
        </p:spPr>
      </p:pic>
      <p:sp>
        <p:nvSpPr>
          <p:cNvPr id="339" name="CustomShape 1"/>
          <p:cNvSpPr/>
          <p:nvPr/>
        </p:nvSpPr>
        <p:spPr>
          <a:xfrm flipH="1" rot="14696400">
            <a:off x="-910800" y="2686320"/>
            <a:ext cx="3465360" cy="1202400"/>
          </a:xfrm>
          <a:prstGeom prst="curvedDownArrow">
            <a:avLst>
              <a:gd name="adj1" fmla="val 25000"/>
              <a:gd name="adj2" fmla="val 47081"/>
              <a:gd name="adj3" fmla="val 38292"/>
            </a:avLst>
          </a:prstGeom>
          <a:solidFill>
            <a:srgbClr val="ffc000"/>
          </a:solidFill>
          <a:ln w="25560">
            <a:solidFill>
              <a:srgbClr val="2571b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CustomShape 2"/>
          <p:cNvSpPr/>
          <p:nvPr/>
        </p:nvSpPr>
        <p:spPr>
          <a:xfrm>
            <a:off x="548640" y="484200"/>
            <a:ext cx="2832120" cy="1709280"/>
          </a:xfrm>
          <a:prstGeom prst="ellipse">
            <a:avLst/>
          </a:prstGeom>
          <a:gradFill rotWithShape="0">
            <a:gsLst>
              <a:gs pos="0">
                <a:srgbClr val="155aa0"/>
              </a:gs>
              <a:gs pos="100000">
                <a:srgbClr val="1d80e3"/>
              </a:gs>
            </a:gsLst>
            <a:lin ang="5400000"/>
          </a:gradFill>
          <a:ln w="25560">
            <a:solidFill>
              <a:srgbClr val="2571b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CustomShape 3"/>
          <p:cNvSpPr/>
          <p:nvPr/>
        </p:nvSpPr>
        <p:spPr>
          <a:xfrm>
            <a:off x="364320" y="734400"/>
            <a:ext cx="3016440" cy="118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ID" sz="2400" spc="-1" strike="noStrike">
                <a:solidFill>
                  <a:srgbClr val="ffffff"/>
                </a:solidFill>
                <a:latin typeface="Arial Rounded MT Bold"/>
                <a:ea typeface="DejaVu Sans"/>
              </a:rPr>
              <a:t>MEKANISME PELAKSANAAN INOVASI</a:t>
            </a:r>
            <a:endParaRPr b="0" lang="en-ID" sz="2400" spc="-1" strike="noStrike">
              <a:latin typeface="Arial"/>
            </a:endParaRPr>
          </a:p>
        </p:txBody>
      </p:sp>
      <p:sp>
        <p:nvSpPr>
          <p:cNvPr id="342" name="CustomShape 4"/>
          <p:cNvSpPr/>
          <p:nvPr/>
        </p:nvSpPr>
        <p:spPr>
          <a:xfrm>
            <a:off x="1957320" y="2303640"/>
            <a:ext cx="2796480" cy="4097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79700"/>
              </a:gs>
              <a:gs pos="100000">
                <a:srgbClr val="d6d600"/>
              </a:gs>
            </a:gsLst>
            <a:lin ang="5400000"/>
          </a:gradFill>
          <a:ln w="25560">
            <a:solidFill>
              <a:srgbClr val="2571b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1800" spc="-1" strike="noStrike">
                <a:solidFill>
                  <a:srgbClr val="000000"/>
                </a:solidFill>
                <a:latin typeface="Times New Roman"/>
                <a:ea typeface="Arial"/>
              </a:rPr>
              <a:t>Penetapan sasaran berdasarkan Data Base yang belum memiliki KTP-el</a:t>
            </a:r>
            <a:endParaRPr b="0" lang="en-ID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1800" spc="-1" strike="noStrike">
                <a:solidFill>
                  <a:srgbClr val="000000"/>
                </a:solidFill>
                <a:latin typeface="Times New Roman"/>
                <a:ea typeface="Arial"/>
              </a:rPr>
              <a:t>Koordinasi dengan stekholder terkait</a:t>
            </a:r>
            <a:endParaRPr b="0" lang="en-ID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1800" spc="-1" strike="noStrike">
                <a:solidFill>
                  <a:srgbClr val="000000"/>
                </a:solidFill>
                <a:latin typeface="Times New Roman"/>
                <a:ea typeface="Arial"/>
              </a:rPr>
              <a:t>Pembuatan payung Hukum</a:t>
            </a:r>
            <a:endParaRPr b="0" lang="en-ID" sz="1800" spc="-1" strike="noStrike">
              <a:latin typeface="Arial"/>
            </a:endParaRPr>
          </a:p>
        </p:txBody>
      </p:sp>
      <p:sp>
        <p:nvSpPr>
          <p:cNvPr id="343" name="CustomShape 5"/>
          <p:cNvSpPr/>
          <p:nvPr/>
        </p:nvSpPr>
        <p:spPr>
          <a:xfrm>
            <a:off x="4937760" y="2454480"/>
            <a:ext cx="2559240" cy="33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CustomShape 6"/>
          <p:cNvSpPr/>
          <p:nvPr/>
        </p:nvSpPr>
        <p:spPr>
          <a:xfrm>
            <a:off x="8138160" y="2301840"/>
            <a:ext cx="2796480" cy="4097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79700"/>
              </a:gs>
              <a:gs pos="100000">
                <a:srgbClr val="d6d600"/>
              </a:gs>
            </a:gsLst>
            <a:lin ang="5400000"/>
          </a:gradFill>
          <a:ln w="25560">
            <a:solidFill>
              <a:srgbClr val="2571b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1800" spc="-1" strike="noStrike">
                <a:solidFill>
                  <a:srgbClr val="000000"/>
                </a:solidFill>
                <a:latin typeface="Arial"/>
                <a:ea typeface="DejaVu Sans"/>
              </a:rPr>
              <a:t>Pelaporan Hasil Pelayanan</a:t>
            </a:r>
            <a:endParaRPr b="0" lang="en-ID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1800" spc="-1" strike="noStrike">
                <a:solidFill>
                  <a:srgbClr val="000000"/>
                </a:solidFill>
                <a:latin typeface="Arial"/>
                <a:ea typeface="DejaVu Sans"/>
              </a:rPr>
              <a:t>Pencapaian Hasil</a:t>
            </a:r>
            <a:endParaRPr b="0" lang="en-ID" sz="1800" spc="-1" strike="noStrike">
              <a:latin typeface="Arial"/>
            </a:endParaRPr>
          </a:p>
        </p:txBody>
      </p:sp>
      <p:sp>
        <p:nvSpPr>
          <p:cNvPr id="345" name="CustomShape 7"/>
          <p:cNvSpPr/>
          <p:nvPr/>
        </p:nvSpPr>
        <p:spPr>
          <a:xfrm>
            <a:off x="5066280" y="2301840"/>
            <a:ext cx="2796480" cy="4097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79700"/>
              </a:gs>
              <a:gs pos="100000">
                <a:srgbClr val="d6d600"/>
              </a:gs>
            </a:gsLst>
            <a:lin ang="5400000"/>
          </a:gradFill>
          <a:ln w="25560">
            <a:solidFill>
              <a:srgbClr val="2571b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1800" spc="-1" strike="noStrike">
                <a:solidFill>
                  <a:srgbClr val="000000"/>
                </a:solidFill>
                <a:latin typeface="Arial"/>
                <a:ea typeface="DejaVu Sans"/>
              </a:rPr>
              <a:t>Sosialisasi Pelayanan</a:t>
            </a:r>
            <a:endParaRPr b="0" lang="en-ID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1800" spc="-1" strike="noStrike">
                <a:solidFill>
                  <a:srgbClr val="000000"/>
                </a:solidFill>
                <a:latin typeface="Arial"/>
                <a:ea typeface="DejaVu Sans"/>
              </a:rPr>
              <a:t>Pelaksanaan Pelayanan oleh tim kerja</a:t>
            </a:r>
            <a:endParaRPr b="0" lang="en-ID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1800" spc="-1" strike="noStrike">
                <a:solidFill>
                  <a:srgbClr val="000000"/>
                </a:solidFill>
                <a:latin typeface="Arial"/>
                <a:ea typeface="DejaVu Sans"/>
              </a:rPr>
              <a:t>Pendataan</a:t>
            </a:r>
            <a:endParaRPr b="0" lang="en-ID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1800" spc="-1" strike="noStrike">
                <a:solidFill>
                  <a:srgbClr val="000000"/>
                </a:solidFill>
                <a:latin typeface="Arial"/>
                <a:ea typeface="DejaVu Sans"/>
              </a:rPr>
              <a:t>Memproses hasil Pelayanan</a:t>
            </a:r>
            <a:endParaRPr b="0" lang="en-ID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D" sz="1800" spc="-1" strike="noStrike">
                <a:solidFill>
                  <a:srgbClr val="000000"/>
                </a:solidFill>
                <a:latin typeface="Arial"/>
                <a:ea typeface="DejaVu Sans"/>
              </a:rPr>
              <a:t>Penyerahan hasil</a:t>
            </a:r>
            <a:endParaRPr b="0" lang="en-ID" sz="1800" spc="-1" strike="noStrike">
              <a:latin typeface="Arial"/>
            </a:endParaRPr>
          </a:p>
        </p:txBody>
      </p:sp>
      <p:sp>
        <p:nvSpPr>
          <p:cNvPr id="346" name="CustomShape 8"/>
          <p:cNvSpPr/>
          <p:nvPr/>
        </p:nvSpPr>
        <p:spPr>
          <a:xfrm>
            <a:off x="2103120" y="2560320"/>
            <a:ext cx="2559240" cy="273240"/>
          </a:xfrm>
          <a:prstGeom prst="roundRect">
            <a:avLst>
              <a:gd name="adj" fmla="val 16667"/>
            </a:avLst>
          </a:prstGeom>
          <a:solidFill>
            <a:srgbClr val="3465a4"/>
          </a:solidFill>
          <a:ln w="25560">
            <a:solidFill>
              <a:srgbClr val="2571bc"/>
            </a:solidFill>
            <a:round/>
          </a:ln>
          <a:effectLst>
            <a:outerShdw dist="0" dir="0">
              <a:srgbClr val="000000">
                <a:alpha val="3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ID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PRA </a:t>
            </a:r>
            <a:r>
              <a:rPr b="1" lang="en-ID" sz="2200" spc="-1" strike="noStrike">
                <a:solidFill>
                  <a:srgbClr val="ffffff"/>
                </a:solidFill>
                <a:latin typeface="Calibri"/>
                <a:ea typeface="DejaVu Sans"/>
              </a:rPr>
              <a:t>PELAKSANAAN</a:t>
            </a:r>
            <a:endParaRPr b="0" lang="en-ID" sz="2200" spc="-1" strike="noStrike">
              <a:latin typeface="Arial"/>
            </a:endParaRPr>
          </a:p>
        </p:txBody>
      </p:sp>
      <p:sp>
        <p:nvSpPr>
          <p:cNvPr id="347" name="CustomShape 9"/>
          <p:cNvSpPr/>
          <p:nvPr/>
        </p:nvSpPr>
        <p:spPr>
          <a:xfrm>
            <a:off x="5212080" y="2560320"/>
            <a:ext cx="2559240" cy="273240"/>
          </a:xfrm>
          <a:prstGeom prst="roundRect">
            <a:avLst>
              <a:gd name="adj" fmla="val 16667"/>
            </a:avLst>
          </a:prstGeom>
          <a:solidFill>
            <a:srgbClr val="3465a4"/>
          </a:solidFill>
          <a:ln w="25560">
            <a:solidFill>
              <a:srgbClr val="2571bc"/>
            </a:solidFill>
            <a:round/>
          </a:ln>
          <a:effectLst>
            <a:outerShdw dist="0" dir="0">
              <a:srgbClr val="000000">
                <a:alpha val="3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ID" sz="2200" spc="-1" strike="noStrike">
                <a:solidFill>
                  <a:srgbClr val="ffffff"/>
                </a:solidFill>
                <a:latin typeface="Calibri"/>
                <a:ea typeface="DejaVu Sans"/>
              </a:rPr>
              <a:t>PELAKSANAAN</a:t>
            </a:r>
            <a:endParaRPr b="0" lang="en-ID" sz="2200" spc="-1" strike="noStrike">
              <a:latin typeface="Arial"/>
            </a:endParaRPr>
          </a:p>
        </p:txBody>
      </p:sp>
      <p:sp>
        <p:nvSpPr>
          <p:cNvPr id="348" name="CustomShape 10"/>
          <p:cNvSpPr/>
          <p:nvPr/>
        </p:nvSpPr>
        <p:spPr>
          <a:xfrm>
            <a:off x="8229600" y="2560320"/>
            <a:ext cx="2559240" cy="273240"/>
          </a:xfrm>
          <a:prstGeom prst="roundRect">
            <a:avLst>
              <a:gd name="adj" fmla="val 16667"/>
            </a:avLst>
          </a:prstGeom>
          <a:solidFill>
            <a:srgbClr val="3465a4"/>
          </a:solidFill>
          <a:ln w="25560">
            <a:solidFill>
              <a:srgbClr val="2571bc"/>
            </a:solidFill>
            <a:round/>
          </a:ln>
          <a:effectLst>
            <a:outerShdw dist="0" dir="0">
              <a:srgbClr val="000000">
                <a:alpha val="3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ID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PASCA PELAKSANAAN</a:t>
            </a:r>
            <a:endParaRPr b="0" lang="en-ID" sz="2000" spc="-1" strike="noStrike">
              <a:latin typeface="Arial"/>
            </a:endParaRPr>
          </a:p>
        </p:txBody>
      </p:sp>
      <p:pic>
        <p:nvPicPr>
          <p:cNvPr id="349" name="Picture 15" descr=""/>
          <p:cNvPicPr/>
          <p:nvPr/>
        </p:nvPicPr>
        <p:blipFill>
          <a:blip r:embed="rId2"/>
          <a:stretch/>
        </p:blipFill>
        <p:spPr>
          <a:xfrm>
            <a:off x="10698480" y="196560"/>
            <a:ext cx="1096920" cy="10832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" descr=""/>
          <p:cNvPicPr/>
          <p:nvPr/>
        </p:nvPicPr>
        <p:blipFill>
          <a:blip r:embed="rId1"/>
          <a:stretch/>
        </p:blipFill>
        <p:spPr>
          <a:xfrm>
            <a:off x="724320" y="466560"/>
            <a:ext cx="10857960" cy="5990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" descr=""/>
          <p:cNvPicPr/>
          <p:nvPr/>
        </p:nvPicPr>
        <p:blipFill>
          <a:blip r:embed="rId1"/>
          <a:stretch/>
        </p:blipFill>
        <p:spPr>
          <a:xfrm>
            <a:off x="347040" y="72360"/>
            <a:ext cx="11462040" cy="6778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" descr=""/>
          <p:cNvPicPr/>
          <p:nvPr/>
        </p:nvPicPr>
        <p:blipFill>
          <a:blip r:embed="rId1"/>
          <a:stretch/>
        </p:blipFill>
        <p:spPr>
          <a:xfrm>
            <a:off x="311040" y="67680"/>
            <a:ext cx="11553480" cy="6788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1088280" y="89280"/>
            <a:ext cx="104536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ID" sz="4000" spc="-1" strike="noStrike">
                <a:solidFill>
                  <a:srgbClr val="ffffff"/>
                </a:solidFill>
                <a:latin typeface="Arial Rounded MT Bold"/>
                <a:ea typeface="DejaVu Sans"/>
              </a:rPr>
              <a:t>Output Keberhasilan </a:t>
            </a:r>
            <a:endParaRPr b="0" lang="en-ID" sz="4000" spc="-1" strike="noStrike">
              <a:latin typeface="Arial"/>
            </a:endParaRPr>
          </a:p>
        </p:txBody>
      </p:sp>
      <p:sp>
        <p:nvSpPr>
          <p:cNvPr id="354" name="CustomShape 2"/>
          <p:cNvSpPr/>
          <p:nvPr/>
        </p:nvSpPr>
        <p:spPr>
          <a:xfrm>
            <a:off x="1205640" y="1198080"/>
            <a:ext cx="531360" cy="447480"/>
          </a:xfrm>
          <a:prstGeom prst="ellipse">
            <a:avLst/>
          </a:prstGeom>
          <a:solidFill>
            <a:srgbClr val="ff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D" sz="2200" spc="-1" strike="noStrike">
                <a:solidFill>
                  <a:srgbClr val="ffffff"/>
                </a:solidFill>
                <a:latin typeface="FontAwesome"/>
                <a:ea typeface="DejaVu Sans"/>
              </a:rPr>
              <a:t>1</a:t>
            </a:r>
            <a:endParaRPr b="0" lang="en-ID" sz="2200" spc="-1" strike="noStrike">
              <a:latin typeface="Arial"/>
            </a:endParaRPr>
          </a:p>
        </p:txBody>
      </p:sp>
      <p:sp>
        <p:nvSpPr>
          <p:cNvPr id="355" name="CustomShape 3"/>
          <p:cNvSpPr/>
          <p:nvPr/>
        </p:nvSpPr>
        <p:spPr>
          <a:xfrm>
            <a:off x="1737360" y="1025280"/>
            <a:ext cx="1014948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en-ID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Preoses pelayanan KTP-el dengan Efesiensi waktu bagi pemohon semakin Jelas Akuntabel</a:t>
            </a:r>
            <a:endParaRPr b="0" lang="en-ID" sz="2400" spc="-1" strike="noStrike">
              <a:latin typeface="Arial"/>
            </a:endParaRPr>
          </a:p>
        </p:txBody>
      </p:sp>
      <p:sp>
        <p:nvSpPr>
          <p:cNvPr id="356" name="CustomShape 4"/>
          <p:cNvSpPr/>
          <p:nvPr/>
        </p:nvSpPr>
        <p:spPr>
          <a:xfrm>
            <a:off x="1585800" y="2451600"/>
            <a:ext cx="4728960" cy="82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CustomShape 5"/>
          <p:cNvSpPr/>
          <p:nvPr/>
        </p:nvSpPr>
        <p:spPr>
          <a:xfrm>
            <a:off x="1576440" y="5047560"/>
            <a:ext cx="477828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CustomShape 6"/>
          <p:cNvSpPr/>
          <p:nvPr/>
        </p:nvSpPr>
        <p:spPr>
          <a:xfrm>
            <a:off x="1396440" y="5769720"/>
            <a:ext cx="5012280" cy="95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7"/>
          <p:cNvSpPr/>
          <p:nvPr/>
        </p:nvSpPr>
        <p:spPr>
          <a:xfrm>
            <a:off x="7022160" y="1096560"/>
            <a:ext cx="5092560" cy="95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CustomShape 8"/>
          <p:cNvSpPr/>
          <p:nvPr/>
        </p:nvSpPr>
        <p:spPr>
          <a:xfrm>
            <a:off x="1585800" y="3904920"/>
            <a:ext cx="3805560" cy="47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9"/>
          <p:cNvSpPr/>
          <p:nvPr/>
        </p:nvSpPr>
        <p:spPr>
          <a:xfrm>
            <a:off x="1585800" y="3583440"/>
            <a:ext cx="4422960" cy="37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CustomShape 10"/>
          <p:cNvSpPr/>
          <p:nvPr/>
        </p:nvSpPr>
        <p:spPr>
          <a:xfrm>
            <a:off x="1563120" y="4766400"/>
            <a:ext cx="3830040" cy="2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CustomShape 11"/>
          <p:cNvSpPr/>
          <p:nvPr/>
        </p:nvSpPr>
        <p:spPr>
          <a:xfrm>
            <a:off x="7022160" y="2256120"/>
            <a:ext cx="4621320" cy="55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CustomShape 12"/>
          <p:cNvSpPr/>
          <p:nvPr/>
        </p:nvSpPr>
        <p:spPr>
          <a:xfrm>
            <a:off x="7022160" y="3990240"/>
            <a:ext cx="4422960" cy="90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CustomShape 13"/>
          <p:cNvSpPr/>
          <p:nvPr/>
        </p:nvSpPr>
        <p:spPr>
          <a:xfrm>
            <a:off x="7022160" y="2993760"/>
            <a:ext cx="4422960" cy="82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66" name="Picture 3" descr=""/>
          <p:cNvPicPr/>
          <p:nvPr/>
        </p:nvPicPr>
        <p:blipFill>
          <a:blip r:embed="rId1"/>
          <a:stretch/>
        </p:blipFill>
        <p:spPr>
          <a:xfrm>
            <a:off x="7562160" y="4754880"/>
            <a:ext cx="4049640" cy="2010240"/>
          </a:xfrm>
          <a:prstGeom prst="rect">
            <a:avLst/>
          </a:prstGeom>
          <a:ln>
            <a:noFill/>
          </a:ln>
        </p:spPr>
      </p:pic>
      <p:sp>
        <p:nvSpPr>
          <p:cNvPr id="367" name="CustomShape 14"/>
          <p:cNvSpPr/>
          <p:nvPr/>
        </p:nvSpPr>
        <p:spPr>
          <a:xfrm>
            <a:off x="11460600" y="6395040"/>
            <a:ext cx="429480" cy="287280"/>
          </a:xfrm>
          <a:prstGeom prst="ellipse">
            <a:avLst/>
          </a:prstGeom>
          <a:solidFill>
            <a:srgbClr val="adcaff"/>
          </a:solidFill>
          <a:ln>
            <a:noFill/>
          </a:ln>
          <a:effectLst>
            <a:outerShdw dist="19080" dir="540000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fld id="{09F07480-3666-4230-9621-892903C59D89}" type="slidenum">
              <a:rPr b="1" lang="en-ID" sz="1400" spc="-1" strike="noStrike">
                <a:solidFill>
                  <a:srgbClr val="ffffff"/>
                </a:solidFill>
                <a:latin typeface="Tahoma"/>
                <a:ea typeface="Tahoma"/>
              </a:rPr>
              <a:t>&lt;number&gt;</a:t>
            </a:fld>
            <a:endParaRPr b="0" lang="en-ID" sz="1400" spc="-1" strike="noStrike">
              <a:latin typeface="Arial"/>
            </a:endParaRPr>
          </a:p>
        </p:txBody>
      </p:sp>
      <p:sp>
        <p:nvSpPr>
          <p:cNvPr id="368" name="CustomShape 15"/>
          <p:cNvSpPr/>
          <p:nvPr/>
        </p:nvSpPr>
        <p:spPr>
          <a:xfrm>
            <a:off x="1204200" y="5151600"/>
            <a:ext cx="531360" cy="447480"/>
          </a:xfrm>
          <a:prstGeom prst="ellipse">
            <a:avLst/>
          </a:prstGeom>
          <a:solidFill>
            <a:srgbClr val="ff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D" sz="2200" spc="-1" strike="noStrike">
                <a:solidFill>
                  <a:srgbClr val="ffffff"/>
                </a:solidFill>
                <a:latin typeface="FontAwesome"/>
                <a:ea typeface="DejaVu Sans"/>
              </a:rPr>
              <a:t>5</a:t>
            </a:r>
            <a:endParaRPr b="0" lang="en-ID" sz="2200" spc="-1" strike="noStrike">
              <a:latin typeface="Arial"/>
            </a:endParaRPr>
          </a:p>
        </p:txBody>
      </p:sp>
      <p:sp>
        <p:nvSpPr>
          <p:cNvPr id="369" name="CustomShape 16"/>
          <p:cNvSpPr/>
          <p:nvPr/>
        </p:nvSpPr>
        <p:spPr>
          <a:xfrm>
            <a:off x="1231200" y="2992320"/>
            <a:ext cx="531360" cy="447480"/>
          </a:xfrm>
          <a:prstGeom prst="ellipse">
            <a:avLst/>
          </a:prstGeom>
          <a:solidFill>
            <a:srgbClr val="ff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D" sz="2200" spc="-1" strike="noStrike">
                <a:solidFill>
                  <a:srgbClr val="ffffff"/>
                </a:solidFill>
                <a:latin typeface="FontAwesome"/>
                <a:ea typeface="DejaVu Sans"/>
              </a:rPr>
              <a:t>3</a:t>
            </a:r>
            <a:endParaRPr b="0" lang="en-ID" sz="2200" spc="-1" strike="noStrike">
              <a:latin typeface="Arial"/>
            </a:endParaRPr>
          </a:p>
        </p:txBody>
      </p:sp>
      <p:sp>
        <p:nvSpPr>
          <p:cNvPr id="370" name="CustomShape 17"/>
          <p:cNvSpPr/>
          <p:nvPr/>
        </p:nvSpPr>
        <p:spPr>
          <a:xfrm>
            <a:off x="1208160" y="2112480"/>
            <a:ext cx="531360" cy="447480"/>
          </a:xfrm>
          <a:prstGeom prst="ellipse">
            <a:avLst/>
          </a:prstGeom>
          <a:solidFill>
            <a:srgbClr val="ff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D" sz="2200" spc="-1" strike="noStrike">
                <a:solidFill>
                  <a:srgbClr val="ffffff"/>
                </a:solidFill>
                <a:latin typeface="FontAwesome"/>
                <a:ea typeface="DejaVu Sans"/>
              </a:rPr>
              <a:t>2</a:t>
            </a:r>
            <a:endParaRPr b="0" lang="en-ID" sz="2200" spc="-1" strike="noStrike">
              <a:latin typeface="Arial"/>
            </a:endParaRPr>
          </a:p>
        </p:txBody>
      </p:sp>
      <p:sp>
        <p:nvSpPr>
          <p:cNvPr id="371" name="CustomShape 18"/>
          <p:cNvSpPr/>
          <p:nvPr/>
        </p:nvSpPr>
        <p:spPr>
          <a:xfrm>
            <a:off x="1225080" y="4051440"/>
            <a:ext cx="531360" cy="447480"/>
          </a:xfrm>
          <a:prstGeom prst="ellipse">
            <a:avLst/>
          </a:prstGeom>
          <a:solidFill>
            <a:srgbClr val="ff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D" sz="2200" spc="-1" strike="noStrike">
                <a:solidFill>
                  <a:srgbClr val="ffffff"/>
                </a:solidFill>
                <a:latin typeface="FontAwesome"/>
                <a:ea typeface="DejaVu Sans"/>
              </a:rPr>
              <a:t>4</a:t>
            </a:r>
            <a:endParaRPr b="0" lang="en-ID" sz="2200" spc="-1" strike="noStrike">
              <a:latin typeface="Arial"/>
            </a:endParaRPr>
          </a:p>
        </p:txBody>
      </p:sp>
      <p:sp>
        <p:nvSpPr>
          <p:cNvPr id="372" name="CustomShape 19"/>
          <p:cNvSpPr/>
          <p:nvPr/>
        </p:nvSpPr>
        <p:spPr>
          <a:xfrm>
            <a:off x="1756800" y="1815120"/>
            <a:ext cx="1014948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en-ID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Akses Perekaman KTP-el semakin dekat dengan ada program menyambangi warga di Sekolah-sekolah, Desa/Kelurahan, Domisili Penduduk dan Layanan kesehatan</a:t>
            </a:r>
            <a:endParaRPr b="0" lang="en-ID" sz="2400" spc="-1" strike="noStrike">
              <a:latin typeface="Arial"/>
            </a:endParaRPr>
          </a:p>
        </p:txBody>
      </p:sp>
      <p:sp>
        <p:nvSpPr>
          <p:cNvPr id="373" name="CustomShape 20"/>
          <p:cNvSpPr/>
          <p:nvPr/>
        </p:nvSpPr>
        <p:spPr>
          <a:xfrm>
            <a:off x="1737360" y="2931840"/>
            <a:ext cx="1014948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en-ID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Terciptanya Pelayanan yang mudah bagi penyandang Disabilitas, cacat Fisik/Mental dan Lansia dimana mereka tidak lagi Kekantor Dinas Kependudukan dan Pencatatan Sipil.</a:t>
            </a:r>
            <a:endParaRPr b="0" lang="en-ID" sz="2400" spc="-1" strike="noStrike">
              <a:latin typeface="Arial"/>
            </a:endParaRPr>
          </a:p>
        </p:txBody>
      </p:sp>
      <p:sp>
        <p:nvSpPr>
          <p:cNvPr id="374" name="CustomShape 21"/>
          <p:cNvSpPr/>
          <p:nvPr/>
        </p:nvSpPr>
        <p:spPr>
          <a:xfrm>
            <a:off x="1684800" y="4018320"/>
            <a:ext cx="1014948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en-ID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Terciptanya Pelayanan yang mudah bagi penyandang Disabilitas, cacat Fisik/Mental dan Lansia dimana mereka tidak lagi Kekantor Dinas Kependudukan dan Pencatatan Sipil.</a:t>
            </a:r>
            <a:endParaRPr b="0" lang="en-ID" sz="2400" spc="-1" strike="noStrike">
              <a:latin typeface="Arial"/>
            </a:endParaRPr>
          </a:p>
        </p:txBody>
      </p:sp>
      <p:sp>
        <p:nvSpPr>
          <p:cNvPr id="375" name="CustomShape 22"/>
          <p:cNvSpPr/>
          <p:nvPr/>
        </p:nvSpPr>
        <p:spPr>
          <a:xfrm>
            <a:off x="1701360" y="5176080"/>
            <a:ext cx="1014948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en-ID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Tercapainya Cakupan Kepemilikan KTP-el </a:t>
            </a:r>
            <a:endParaRPr b="0" lang="en-ID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3849</TotalTime>
  <Application>LibreOffice/6.1.1.2$Windows_X86_64 LibreOffice_project/5d19a1bfa650b796764388cd8b33a5af1f5baa1b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2018-02-13T04:37:58Z</dcterms:created>
  <dc:creator>Happy</dc:creator>
  <dc:description/>
  <dc:language>en-ID</dc:language>
  <cp:lastModifiedBy/>
  <dcterms:modified xsi:type="dcterms:W3CDTF">2019-07-30T19:23:24Z</dcterms:modified>
  <cp:revision>405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